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814" r:id="rId2"/>
    <p:sldMasterId id="2147483684" r:id="rId3"/>
    <p:sldMasterId id="2147483697" r:id="rId4"/>
    <p:sldMasterId id="2147483710" r:id="rId5"/>
    <p:sldMasterId id="2147483660" r:id="rId6"/>
  </p:sldMasterIdLst>
  <p:notesMasterIdLst>
    <p:notesMasterId r:id="rId43"/>
  </p:notesMasterIdLst>
  <p:sldIdLst>
    <p:sldId id="256" r:id="rId7"/>
    <p:sldId id="644" r:id="rId8"/>
    <p:sldId id="312" r:id="rId9"/>
    <p:sldId id="666" r:id="rId10"/>
    <p:sldId id="673" r:id="rId11"/>
    <p:sldId id="674" r:id="rId12"/>
    <p:sldId id="675" r:id="rId13"/>
    <p:sldId id="676" r:id="rId14"/>
    <p:sldId id="677" r:id="rId15"/>
    <p:sldId id="678" r:id="rId16"/>
    <p:sldId id="679" r:id="rId17"/>
    <p:sldId id="680" r:id="rId18"/>
    <p:sldId id="681" r:id="rId19"/>
    <p:sldId id="682" r:id="rId20"/>
    <p:sldId id="683" r:id="rId21"/>
    <p:sldId id="684" r:id="rId22"/>
    <p:sldId id="685" r:id="rId23"/>
    <p:sldId id="686" r:id="rId24"/>
    <p:sldId id="687" r:id="rId25"/>
    <p:sldId id="688" r:id="rId26"/>
    <p:sldId id="689" r:id="rId27"/>
    <p:sldId id="690" r:id="rId28"/>
    <p:sldId id="691" r:id="rId29"/>
    <p:sldId id="692" r:id="rId30"/>
    <p:sldId id="667" r:id="rId31"/>
    <p:sldId id="652" r:id="rId32"/>
    <p:sldId id="664" r:id="rId33"/>
    <p:sldId id="669" r:id="rId34"/>
    <p:sldId id="671" r:id="rId35"/>
    <p:sldId id="668" r:id="rId36"/>
    <p:sldId id="670" r:id="rId37"/>
    <p:sldId id="665" r:id="rId38"/>
    <p:sldId id="672" r:id="rId39"/>
    <p:sldId id="636" r:id="rId40"/>
    <p:sldId id="383" r:id="rId41"/>
    <p:sldId id="637" r:id="rId42"/>
  </p:sldIdLst>
  <p:sldSz cx="12192000" cy="6858000"/>
  <p:notesSz cx="7023100" cy="9309100"/>
  <p:embeddedFontLst>
    <p:embeddedFont>
      <p:font typeface="Franklin Gothic Book" panose="020B0503020102020204" pitchFamily="34" charset="0"/>
      <p:regular r:id="rId44"/>
      <p:italic r:id="rId45"/>
    </p:embeddedFont>
    <p:embeddedFont>
      <p:font typeface="Franklin Gothic Medium Cond" panose="020B0606030402020204" pitchFamily="34" charset="0"/>
      <p:regular r:id="rId46"/>
    </p:embeddedFont>
    <p:embeddedFont>
      <p:font typeface="Helvetica" pitchFamily="2" charset="0"/>
      <p:regular r:id="rId47"/>
      <p:bold r:id="rId48"/>
      <p:italic r:id="rId49"/>
      <p:boldItalic r:id="rId50"/>
    </p:embeddedFont>
    <p:embeddedFont>
      <p:font typeface="Montserrat" panose="00000500000000000000" pitchFamily="2"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9E1"/>
    <a:srgbClr val="B0598D"/>
    <a:srgbClr val="B1DBF0"/>
    <a:srgbClr val="3994A9"/>
    <a:srgbClr val="49AEBE"/>
    <a:srgbClr val="4EADC3"/>
    <a:srgbClr val="FFFFFF"/>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8960" autoAdjust="0"/>
  </p:normalViewPr>
  <p:slideViewPr>
    <p:cSldViewPr snapToGrid="0">
      <p:cViewPr varScale="1">
        <p:scale>
          <a:sx n="43" d="100"/>
          <a:sy n="43" d="100"/>
        </p:scale>
        <p:origin x="60" y="990"/>
      </p:cViewPr>
      <p:guideLst/>
    </p:cSldViewPr>
  </p:slideViewPr>
  <p:notesTextViewPr>
    <p:cViewPr>
      <p:scale>
        <a:sx n="1" d="1"/>
        <a:sy n="1" d="1"/>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1.fntdata"/><Relationship Id="rId5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9EA98-51E4-433E-9B16-1FE723BB4D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0A7C9F-D293-4DAA-8046-1870AF52B541}">
      <dgm:prSet phldrT="[Text]"/>
      <dgm:spPr/>
      <dgm:t>
        <a:bodyPr/>
        <a:lstStyle/>
        <a:p>
          <a:r>
            <a:rPr lang="en-US" dirty="0"/>
            <a:t>Level 1 Services – All Medicaid Beneficiaries</a:t>
          </a:r>
        </a:p>
      </dgm:t>
    </dgm:pt>
    <dgm:pt modelId="{7D53440B-D75E-4BD1-913C-955CDD3CFBAC}" type="parTrans" cxnId="{6A836D60-E081-40E4-8C62-1490D3B34C47}">
      <dgm:prSet/>
      <dgm:spPr/>
      <dgm:t>
        <a:bodyPr/>
        <a:lstStyle/>
        <a:p>
          <a:endParaRPr lang="en-US"/>
        </a:p>
      </dgm:t>
    </dgm:pt>
    <dgm:pt modelId="{08A2E0A5-C478-4B97-B6C4-9204D5AE5403}" type="sibTrans" cxnId="{6A836D60-E081-40E4-8C62-1490D3B34C47}">
      <dgm:prSet/>
      <dgm:spPr/>
      <dgm:t>
        <a:bodyPr/>
        <a:lstStyle/>
        <a:p>
          <a:endParaRPr lang="en-US"/>
        </a:p>
      </dgm:t>
    </dgm:pt>
    <dgm:pt modelId="{9B2A6683-723A-42DA-964D-8C94433B3D03}">
      <dgm:prSet phldrT="[Text]" custT="1"/>
      <dgm:spPr/>
      <dgm:t>
        <a:bodyPr/>
        <a:lstStyle/>
        <a:p>
          <a:pPr>
            <a:buClr>
              <a:schemeClr val="accent1"/>
            </a:buClr>
          </a:pPr>
          <a:r>
            <a:rPr lang="en-US" sz="2400" dirty="0">
              <a:solidFill>
                <a:schemeClr val="tx1">
                  <a:lumMod val="75000"/>
                  <a:lumOff val="25000"/>
                </a:schemeClr>
              </a:solidFill>
            </a:rPr>
            <a:t>Referrals to existing programs</a:t>
          </a:r>
        </a:p>
      </dgm:t>
    </dgm:pt>
    <dgm:pt modelId="{FB86C7AF-2341-4E6B-8498-A2798A7A575B}" type="parTrans" cxnId="{B5233CD1-3824-4A75-8752-457742D8E15B}">
      <dgm:prSet/>
      <dgm:spPr/>
      <dgm:t>
        <a:bodyPr/>
        <a:lstStyle/>
        <a:p>
          <a:endParaRPr lang="en-US"/>
        </a:p>
      </dgm:t>
    </dgm:pt>
    <dgm:pt modelId="{279F69A5-F55F-4121-858E-3149867FA6E6}" type="sibTrans" cxnId="{B5233CD1-3824-4A75-8752-457742D8E15B}">
      <dgm:prSet/>
      <dgm:spPr/>
      <dgm:t>
        <a:bodyPr/>
        <a:lstStyle/>
        <a:p>
          <a:endParaRPr lang="en-US"/>
        </a:p>
      </dgm:t>
    </dgm:pt>
    <dgm:pt modelId="{10B23B82-0270-4F95-A52F-66518F081901}">
      <dgm:prSet phldrT="[Text]"/>
      <dgm:spPr/>
      <dgm:t>
        <a:bodyPr/>
        <a:lstStyle/>
        <a:p>
          <a:r>
            <a:rPr lang="en-US" dirty="0"/>
            <a:t>Level 2 Services – Targeted Populations (right)</a:t>
          </a:r>
        </a:p>
      </dgm:t>
    </dgm:pt>
    <dgm:pt modelId="{83FB2539-7851-49C7-9342-89B65EFA024D}" type="parTrans" cxnId="{4038CA3C-FD7A-4636-A228-FD2D3BE2D9AD}">
      <dgm:prSet/>
      <dgm:spPr/>
      <dgm:t>
        <a:bodyPr/>
        <a:lstStyle/>
        <a:p>
          <a:endParaRPr lang="en-US"/>
        </a:p>
      </dgm:t>
    </dgm:pt>
    <dgm:pt modelId="{13DDF352-D484-4082-8BF8-A32B193F4C38}" type="sibTrans" cxnId="{4038CA3C-FD7A-4636-A228-FD2D3BE2D9AD}">
      <dgm:prSet/>
      <dgm:spPr/>
      <dgm:t>
        <a:bodyPr/>
        <a:lstStyle/>
        <a:p>
          <a:endParaRPr lang="en-US"/>
        </a:p>
      </dgm:t>
    </dgm:pt>
    <dgm:pt modelId="{B534C524-F16E-4A47-B7F1-CC4F09E0ED5D}">
      <dgm:prSet phldrT="[Text]" custT="1"/>
      <dgm:spPr/>
      <dgm:t>
        <a:bodyPr/>
        <a:lstStyle/>
        <a:p>
          <a:pPr>
            <a:buClr>
              <a:schemeClr val="accent1"/>
            </a:buClr>
          </a:pPr>
          <a:r>
            <a:rPr lang="en-US" sz="2400" dirty="0">
              <a:solidFill>
                <a:schemeClr val="tx1">
                  <a:lumMod val="75000"/>
                  <a:lumOff val="25000"/>
                </a:schemeClr>
              </a:solidFill>
            </a:rPr>
            <a:t>Housing</a:t>
          </a:r>
        </a:p>
      </dgm:t>
    </dgm:pt>
    <dgm:pt modelId="{5EC43EF9-39D8-48FA-810D-5C8CCBA6FEA9}" type="parTrans" cxnId="{961D4C40-18D5-4501-A4A6-D7F6DDDE43A6}">
      <dgm:prSet/>
      <dgm:spPr/>
      <dgm:t>
        <a:bodyPr/>
        <a:lstStyle/>
        <a:p>
          <a:endParaRPr lang="en-US"/>
        </a:p>
      </dgm:t>
    </dgm:pt>
    <dgm:pt modelId="{A0756CB7-BCF3-411E-9C49-96DD4C2286ED}" type="sibTrans" cxnId="{961D4C40-18D5-4501-A4A6-D7F6DDDE43A6}">
      <dgm:prSet/>
      <dgm:spPr/>
      <dgm:t>
        <a:bodyPr/>
        <a:lstStyle/>
        <a:p>
          <a:endParaRPr lang="en-US"/>
        </a:p>
      </dgm:t>
    </dgm:pt>
    <dgm:pt modelId="{E61BE93A-E268-46CE-A56A-476E1AADD42A}">
      <dgm:prSet phldrT="[Text]" custT="1"/>
      <dgm:spPr/>
      <dgm:t>
        <a:bodyPr/>
        <a:lstStyle/>
        <a:p>
          <a:pPr>
            <a:buClr>
              <a:schemeClr val="accent1"/>
            </a:buClr>
          </a:pPr>
          <a:r>
            <a:rPr lang="en-US" sz="2400" dirty="0">
              <a:solidFill>
                <a:schemeClr val="tx1">
                  <a:lumMod val="75000"/>
                  <a:lumOff val="25000"/>
                </a:schemeClr>
              </a:solidFill>
            </a:rPr>
            <a:t>Nutrition</a:t>
          </a:r>
        </a:p>
      </dgm:t>
    </dgm:pt>
    <dgm:pt modelId="{19A98288-9384-41C1-B962-04764A0DE10B}" type="parTrans" cxnId="{4130237E-4B42-458D-AD9F-64B4456D9EDA}">
      <dgm:prSet/>
      <dgm:spPr/>
      <dgm:t>
        <a:bodyPr/>
        <a:lstStyle/>
        <a:p>
          <a:endParaRPr lang="en-US"/>
        </a:p>
      </dgm:t>
    </dgm:pt>
    <dgm:pt modelId="{075C89E3-AFD0-47A8-9F50-30121ED1B50A}" type="sibTrans" cxnId="{4130237E-4B42-458D-AD9F-64B4456D9EDA}">
      <dgm:prSet/>
      <dgm:spPr/>
      <dgm:t>
        <a:bodyPr/>
        <a:lstStyle/>
        <a:p>
          <a:endParaRPr lang="en-US"/>
        </a:p>
      </dgm:t>
    </dgm:pt>
    <dgm:pt modelId="{A3308ABF-710A-471D-84D0-1F009142A16C}">
      <dgm:prSet phldrT="[Text]" custT="1"/>
      <dgm:spPr/>
      <dgm:t>
        <a:bodyPr/>
        <a:lstStyle/>
        <a:p>
          <a:pPr>
            <a:buClr>
              <a:schemeClr val="accent1"/>
            </a:buClr>
          </a:pPr>
          <a:r>
            <a:rPr lang="en-US" sz="2400" dirty="0">
              <a:solidFill>
                <a:schemeClr val="tx1">
                  <a:lumMod val="75000"/>
                  <a:lumOff val="25000"/>
                </a:schemeClr>
              </a:solidFill>
            </a:rPr>
            <a:t>Transportation</a:t>
          </a:r>
        </a:p>
      </dgm:t>
    </dgm:pt>
    <dgm:pt modelId="{3131F47E-BBF7-47F6-AAF4-6CB2BCEAF02B}" type="parTrans" cxnId="{0B08D778-FCB3-4BBF-9BFB-703348125D30}">
      <dgm:prSet/>
      <dgm:spPr/>
      <dgm:t>
        <a:bodyPr/>
        <a:lstStyle/>
        <a:p>
          <a:endParaRPr lang="en-US"/>
        </a:p>
      </dgm:t>
    </dgm:pt>
    <dgm:pt modelId="{3A41B434-105B-43CE-B60B-82E4D0071EEC}" type="sibTrans" cxnId="{0B08D778-FCB3-4BBF-9BFB-703348125D30}">
      <dgm:prSet/>
      <dgm:spPr/>
      <dgm:t>
        <a:bodyPr/>
        <a:lstStyle/>
        <a:p>
          <a:endParaRPr lang="en-US"/>
        </a:p>
      </dgm:t>
    </dgm:pt>
    <dgm:pt modelId="{F599638F-8326-40DB-AE2C-C78D6DB12277}">
      <dgm:prSet phldrT="[Text]" custT="1"/>
      <dgm:spPr/>
      <dgm:t>
        <a:bodyPr/>
        <a:lstStyle/>
        <a:p>
          <a:pPr>
            <a:buClr>
              <a:schemeClr val="accent1"/>
            </a:buClr>
          </a:pPr>
          <a:r>
            <a:rPr lang="en-US" sz="2400" dirty="0">
              <a:solidFill>
                <a:schemeClr val="tx1">
                  <a:lumMod val="75000"/>
                  <a:lumOff val="25000"/>
                </a:schemeClr>
              </a:solidFill>
            </a:rPr>
            <a:t>Case Management</a:t>
          </a:r>
        </a:p>
      </dgm:t>
    </dgm:pt>
    <dgm:pt modelId="{B8CCFB63-E439-42F0-A234-03DB53DE4918}" type="parTrans" cxnId="{3B5A7733-DEC2-4458-803B-403B0B6BBC6D}">
      <dgm:prSet/>
      <dgm:spPr/>
      <dgm:t>
        <a:bodyPr/>
        <a:lstStyle/>
        <a:p>
          <a:endParaRPr lang="en-US"/>
        </a:p>
      </dgm:t>
    </dgm:pt>
    <dgm:pt modelId="{202828F8-8BD6-4FE9-9C5E-4AAB56668C31}" type="sibTrans" cxnId="{3B5A7733-DEC2-4458-803B-403B0B6BBC6D}">
      <dgm:prSet/>
      <dgm:spPr/>
      <dgm:t>
        <a:bodyPr/>
        <a:lstStyle/>
        <a:p>
          <a:endParaRPr lang="en-US"/>
        </a:p>
      </dgm:t>
    </dgm:pt>
    <dgm:pt modelId="{A772C5DC-6AE4-4724-81DF-05D466C83F60}" type="pres">
      <dgm:prSet presAssocID="{7499EA98-51E4-433E-9B16-1FE723BB4D7F}" presName="linear" presStyleCnt="0">
        <dgm:presLayoutVars>
          <dgm:animLvl val="lvl"/>
          <dgm:resizeHandles val="exact"/>
        </dgm:presLayoutVars>
      </dgm:prSet>
      <dgm:spPr/>
    </dgm:pt>
    <dgm:pt modelId="{081D4C30-F2EA-4D4A-9390-1727CB6A511D}" type="pres">
      <dgm:prSet presAssocID="{FF0A7C9F-D293-4DAA-8046-1870AF52B541}" presName="parentText" presStyleLbl="node1" presStyleIdx="0" presStyleCnt="2">
        <dgm:presLayoutVars>
          <dgm:chMax val="0"/>
          <dgm:bulletEnabled val="1"/>
        </dgm:presLayoutVars>
      </dgm:prSet>
      <dgm:spPr/>
    </dgm:pt>
    <dgm:pt modelId="{E3DBB127-AD2A-4CE7-95F3-924954A3491A}" type="pres">
      <dgm:prSet presAssocID="{FF0A7C9F-D293-4DAA-8046-1870AF52B541}" presName="childText" presStyleLbl="revTx" presStyleIdx="0" presStyleCnt="2">
        <dgm:presLayoutVars>
          <dgm:bulletEnabled val="1"/>
        </dgm:presLayoutVars>
      </dgm:prSet>
      <dgm:spPr/>
    </dgm:pt>
    <dgm:pt modelId="{2FC67CB2-BF2F-4E9D-8DBB-F4D937C8E2CD}" type="pres">
      <dgm:prSet presAssocID="{10B23B82-0270-4F95-A52F-66518F081901}" presName="parentText" presStyleLbl="node1" presStyleIdx="1" presStyleCnt="2">
        <dgm:presLayoutVars>
          <dgm:chMax val="0"/>
          <dgm:bulletEnabled val="1"/>
        </dgm:presLayoutVars>
      </dgm:prSet>
      <dgm:spPr/>
    </dgm:pt>
    <dgm:pt modelId="{94D688A8-93DD-42EA-805B-99F735D64CE5}" type="pres">
      <dgm:prSet presAssocID="{10B23B82-0270-4F95-A52F-66518F081901}" presName="childText" presStyleLbl="revTx" presStyleIdx="1" presStyleCnt="2">
        <dgm:presLayoutVars>
          <dgm:bulletEnabled val="1"/>
        </dgm:presLayoutVars>
      </dgm:prSet>
      <dgm:spPr/>
    </dgm:pt>
  </dgm:ptLst>
  <dgm:cxnLst>
    <dgm:cxn modelId="{AADF0200-5D96-4536-B23C-E868BAB89A48}" type="presOf" srcId="{10B23B82-0270-4F95-A52F-66518F081901}" destId="{2FC67CB2-BF2F-4E9D-8DBB-F4D937C8E2CD}" srcOrd="0" destOrd="0" presId="urn:microsoft.com/office/officeart/2005/8/layout/vList2"/>
    <dgm:cxn modelId="{CF8E741B-9D46-4EBD-B5F9-50D453B20F7A}" type="presOf" srcId="{7499EA98-51E4-433E-9B16-1FE723BB4D7F}" destId="{A772C5DC-6AE4-4724-81DF-05D466C83F60}" srcOrd="0" destOrd="0" presId="urn:microsoft.com/office/officeart/2005/8/layout/vList2"/>
    <dgm:cxn modelId="{3B5A7733-DEC2-4458-803B-403B0B6BBC6D}" srcId="{10B23B82-0270-4F95-A52F-66518F081901}" destId="{F599638F-8326-40DB-AE2C-C78D6DB12277}" srcOrd="3" destOrd="0" parTransId="{B8CCFB63-E439-42F0-A234-03DB53DE4918}" sibTransId="{202828F8-8BD6-4FE9-9C5E-4AAB56668C31}"/>
    <dgm:cxn modelId="{4038CA3C-FD7A-4636-A228-FD2D3BE2D9AD}" srcId="{7499EA98-51E4-433E-9B16-1FE723BB4D7F}" destId="{10B23B82-0270-4F95-A52F-66518F081901}" srcOrd="1" destOrd="0" parTransId="{83FB2539-7851-49C7-9342-89B65EFA024D}" sibTransId="{13DDF352-D484-4082-8BF8-A32B193F4C38}"/>
    <dgm:cxn modelId="{961D4C40-18D5-4501-A4A6-D7F6DDDE43A6}" srcId="{10B23B82-0270-4F95-A52F-66518F081901}" destId="{B534C524-F16E-4A47-B7F1-CC4F09E0ED5D}" srcOrd="0" destOrd="0" parTransId="{5EC43EF9-39D8-48FA-810D-5C8CCBA6FEA9}" sibTransId="{A0756CB7-BCF3-411E-9C49-96DD4C2286ED}"/>
    <dgm:cxn modelId="{6A836D60-E081-40E4-8C62-1490D3B34C47}" srcId="{7499EA98-51E4-433E-9B16-1FE723BB4D7F}" destId="{FF0A7C9F-D293-4DAA-8046-1870AF52B541}" srcOrd="0" destOrd="0" parTransId="{7D53440B-D75E-4BD1-913C-955CDD3CFBAC}" sibTransId="{08A2E0A5-C478-4B97-B6C4-9204D5AE5403}"/>
    <dgm:cxn modelId="{11795E46-9EF8-474C-96C2-796BFA05D470}" type="presOf" srcId="{E61BE93A-E268-46CE-A56A-476E1AADD42A}" destId="{94D688A8-93DD-42EA-805B-99F735D64CE5}" srcOrd="0" destOrd="1" presId="urn:microsoft.com/office/officeart/2005/8/layout/vList2"/>
    <dgm:cxn modelId="{D3E32467-6E17-4662-998D-31C347182F4F}" type="presOf" srcId="{FF0A7C9F-D293-4DAA-8046-1870AF52B541}" destId="{081D4C30-F2EA-4D4A-9390-1727CB6A511D}" srcOrd="0" destOrd="0" presId="urn:microsoft.com/office/officeart/2005/8/layout/vList2"/>
    <dgm:cxn modelId="{ACE9AB6B-1E22-4EA7-9130-4C188B6ED087}" type="presOf" srcId="{A3308ABF-710A-471D-84D0-1F009142A16C}" destId="{94D688A8-93DD-42EA-805B-99F735D64CE5}" srcOrd="0" destOrd="2" presId="urn:microsoft.com/office/officeart/2005/8/layout/vList2"/>
    <dgm:cxn modelId="{0B08D778-FCB3-4BBF-9BFB-703348125D30}" srcId="{10B23B82-0270-4F95-A52F-66518F081901}" destId="{A3308ABF-710A-471D-84D0-1F009142A16C}" srcOrd="2" destOrd="0" parTransId="{3131F47E-BBF7-47F6-AAF4-6CB2BCEAF02B}" sibTransId="{3A41B434-105B-43CE-B60B-82E4D0071EEC}"/>
    <dgm:cxn modelId="{4130237E-4B42-458D-AD9F-64B4456D9EDA}" srcId="{10B23B82-0270-4F95-A52F-66518F081901}" destId="{E61BE93A-E268-46CE-A56A-476E1AADD42A}" srcOrd="1" destOrd="0" parTransId="{19A98288-9384-41C1-B962-04764A0DE10B}" sibTransId="{075C89E3-AFD0-47A8-9F50-30121ED1B50A}"/>
    <dgm:cxn modelId="{56F80092-5CF5-4AAC-9F78-05C208CCBAC1}" type="presOf" srcId="{F599638F-8326-40DB-AE2C-C78D6DB12277}" destId="{94D688A8-93DD-42EA-805B-99F735D64CE5}" srcOrd="0" destOrd="3" presId="urn:microsoft.com/office/officeart/2005/8/layout/vList2"/>
    <dgm:cxn modelId="{B5233CD1-3824-4A75-8752-457742D8E15B}" srcId="{FF0A7C9F-D293-4DAA-8046-1870AF52B541}" destId="{9B2A6683-723A-42DA-964D-8C94433B3D03}" srcOrd="0" destOrd="0" parTransId="{FB86C7AF-2341-4E6B-8498-A2798A7A575B}" sibTransId="{279F69A5-F55F-4121-858E-3149867FA6E6}"/>
    <dgm:cxn modelId="{FD1837F0-21F4-41F6-9AED-4E1D0D28D741}" type="presOf" srcId="{B534C524-F16E-4A47-B7F1-CC4F09E0ED5D}" destId="{94D688A8-93DD-42EA-805B-99F735D64CE5}" srcOrd="0" destOrd="0" presId="urn:microsoft.com/office/officeart/2005/8/layout/vList2"/>
    <dgm:cxn modelId="{06173BF5-6883-4A85-9C51-53A66001D42E}" type="presOf" srcId="{9B2A6683-723A-42DA-964D-8C94433B3D03}" destId="{E3DBB127-AD2A-4CE7-95F3-924954A3491A}" srcOrd="0" destOrd="0" presId="urn:microsoft.com/office/officeart/2005/8/layout/vList2"/>
    <dgm:cxn modelId="{CC6211CF-4910-4AE4-8E4D-618D9414254C}" type="presParOf" srcId="{A772C5DC-6AE4-4724-81DF-05D466C83F60}" destId="{081D4C30-F2EA-4D4A-9390-1727CB6A511D}" srcOrd="0" destOrd="0" presId="urn:microsoft.com/office/officeart/2005/8/layout/vList2"/>
    <dgm:cxn modelId="{D370BB88-4AAB-47B7-9F43-B094FD79DF5A}" type="presParOf" srcId="{A772C5DC-6AE4-4724-81DF-05D466C83F60}" destId="{E3DBB127-AD2A-4CE7-95F3-924954A3491A}" srcOrd="1" destOrd="0" presId="urn:microsoft.com/office/officeart/2005/8/layout/vList2"/>
    <dgm:cxn modelId="{14C9D2D2-08CA-4663-8F8A-86041C217599}" type="presParOf" srcId="{A772C5DC-6AE4-4724-81DF-05D466C83F60}" destId="{2FC67CB2-BF2F-4E9D-8DBB-F4D937C8E2CD}" srcOrd="2" destOrd="0" presId="urn:microsoft.com/office/officeart/2005/8/layout/vList2"/>
    <dgm:cxn modelId="{1CE6176C-0656-433E-9C7B-54A63040C975}" type="presParOf" srcId="{A772C5DC-6AE4-4724-81DF-05D466C83F60}" destId="{94D688A8-93DD-42EA-805B-99F735D64CE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D61B0-BB32-45B3-9833-467F4FE394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CD2DCF7-59C9-42EF-96DA-BFFBF5F49DF7}">
      <dgm:prSet phldrT="[Text]"/>
      <dgm:spPr/>
      <dgm:t>
        <a:bodyPr/>
        <a:lstStyle/>
        <a:p>
          <a:r>
            <a:rPr lang="en-US" dirty="0"/>
            <a:t>Standardized Screening</a:t>
          </a:r>
        </a:p>
      </dgm:t>
    </dgm:pt>
    <dgm:pt modelId="{EE98226B-6D25-49A9-A091-381C2047FC8C}" type="parTrans" cxnId="{BBED879D-A474-449D-89C9-5A3A0AF83E01}">
      <dgm:prSet/>
      <dgm:spPr/>
      <dgm:t>
        <a:bodyPr/>
        <a:lstStyle/>
        <a:p>
          <a:endParaRPr lang="en-US"/>
        </a:p>
      </dgm:t>
    </dgm:pt>
    <dgm:pt modelId="{0FA342B9-F12F-4E7D-BF4B-C76685869921}" type="sibTrans" cxnId="{BBED879D-A474-449D-89C9-5A3A0AF83E01}">
      <dgm:prSet/>
      <dgm:spPr/>
      <dgm:t>
        <a:bodyPr/>
        <a:lstStyle/>
        <a:p>
          <a:endParaRPr lang="en-US"/>
        </a:p>
      </dgm:t>
    </dgm:pt>
    <dgm:pt modelId="{F8628279-0F5B-4A21-AC11-73144B86419B}">
      <dgm:prSet phldrT="[Text]"/>
      <dgm:spPr/>
      <dgm:t>
        <a:bodyPr/>
        <a:lstStyle/>
        <a:p>
          <a:r>
            <a:rPr lang="en-US" dirty="0"/>
            <a:t>Screen beneficiaries for HRSN</a:t>
          </a:r>
        </a:p>
      </dgm:t>
    </dgm:pt>
    <dgm:pt modelId="{B9C59F61-0B98-4D01-8E0A-3588784776FC}" type="parTrans" cxnId="{1D31760A-6778-4D82-938A-24E5AC46C716}">
      <dgm:prSet/>
      <dgm:spPr/>
      <dgm:t>
        <a:bodyPr/>
        <a:lstStyle/>
        <a:p>
          <a:endParaRPr lang="en-US"/>
        </a:p>
      </dgm:t>
    </dgm:pt>
    <dgm:pt modelId="{0BAFE3B9-DE29-462C-969A-CACA6E57BAEB}" type="sibTrans" cxnId="{1D31760A-6778-4D82-938A-24E5AC46C716}">
      <dgm:prSet/>
      <dgm:spPr/>
      <dgm:t>
        <a:bodyPr/>
        <a:lstStyle/>
        <a:p>
          <a:endParaRPr lang="en-US"/>
        </a:p>
      </dgm:t>
    </dgm:pt>
    <dgm:pt modelId="{ED302FF8-EAD0-412D-8FB5-4E0F56526045}">
      <dgm:prSet phldrT="[Text]"/>
      <dgm:spPr/>
      <dgm:t>
        <a:bodyPr/>
        <a:lstStyle/>
        <a:p>
          <a:r>
            <a:rPr lang="en-US" dirty="0"/>
            <a:t>Collect demographic data</a:t>
          </a:r>
        </a:p>
      </dgm:t>
    </dgm:pt>
    <dgm:pt modelId="{C76725D0-626C-44B4-9B19-B36382DB0AB0}" type="parTrans" cxnId="{7E7633A4-4419-41E1-9C93-D544023A631B}">
      <dgm:prSet/>
      <dgm:spPr/>
      <dgm:t>
        <a:bodyPr/>
        <a:lstStyle/>
        <a:p>
          <a:endParaRPr lang="en-US"/>
        </a:p>
      </dgm:t>
    </dgm:pt>
    <dgm:pt modelId="{13E87412-80E6-4F28-B644-85EC86D95F7F}" type="sibTrans" cxnId="{7E7633A4-4419-41E1-9C93-D544023A631B}">
      <dgm:prSet/>
      <dgm:spPr/>
      <dgm:t>
        <a:bodyPr/>
        <a:lstStyle/>
        <a:p>
          <a:endParaRPr lang="en-US"/>
        </a:p>
      </dgm:t>
    </dgm:pt>
    <dgm:pt modelId="{C2FF5F36-4D0B-4507-AD67-3A8481F421F0}">
      <dgm:prSet phldrT="[Text]"/>
      <dgm:spPr/>
      <dgm:t>
        <a:bodyPr/>
        <a:lstStyle/>
        <a:p>
          <a:r>
            <a:rPr lang="en-US" dirty="0"/>
            <a:t>Housing</a:t>
          </a:r>
        </a:p>
      </dgm:t>
    </dgm:pt>
    <dgm:pt modelId="{D617B1D2-2F96-4A9B-819E-6FD98DD9427E}" type="parTrans" cxnId="{F988D5D8-1AF0-4FD3-BA7D-FCF81CB9E94D}">
      <dgm:prSet/>
      <dgm:spPr/>
      <dgm:t>
        <a:bodyPr/>
        <a:lstStyle/>
        <a:p>
          <a:endParaRPr lang="en-US"/>
        </a:p>
      </dgm:t>
    </dgm:pt>
    <dgm:pt modelId="{3849EDB9-048F-4AC8-85F4-3675D6DC282E}" type="sibTrans" cxnId="{F988D5D8-1AF0-4FD3-BA7D-FCF81CB9E94D}">
      <dgm:prSet/>
      <dgm:spPr/>
      <dgm:t>
        <a:bodyPr/>
        <a:lstStyle/>
        <a:p>
          <a:endParaRPr lang="en-US"/>
        </a:p>
      </dgm:t>
    </dgm:pt>
    <dgm:pt modelId="{4754141F-220C-47F6-9B3E-80E4CB69F0E2}">
      <dgm:prSet phldrT="[Text]"/>
      <dgm:spPr/>
      <dgm:t>
        <a:bodyPr/>
        <a:lstStyle/>
        <a:p>
          <a:r>
            <a:rPr lang="en-US" dirty="0"/>
            <a:t>Navigation</a:t>
          </a:r>
        </a:p>
      </dgm:t>
    </dgm:pt>
    <dgm:pt modelId="{4A3EE5DD-77E6-46F9-95A9-F1B97D052489}" type="parTrans" cxnId="{9BE2D89B-75AA-492B-934B-34526239BBDC}">
      <dgm:prSet/>
      <dgm:spPr/>
      <dgm:t>
        <a:bodyPr/>
        <a:lstStyle/>
        <a:p>
          <a:endParaRPr lang="en-US"/>
        </a:p>
      </dgm:t>
    </dgm:pt>
    <dgm:pt modelId="{DD0E46DF-A195-45E5-8954-E79EE233E756}" type="sibTrans" cxnId="{9BE2D89B-75AA-492B-934B-34526239BBDC}">
      <dgm:prSet/>
      <dgm:spPr/>
      <dgm:t>
        <a:bodyPr/>
        <a:lstStyle/>
        <a:p>
          <a:endParaRPr lang="en-US"/>
        </a:p>
      </dgm:t>
    </dgm:pt>
    <dgm:pt modelId="{BA3CD740-2A53-402A-9D1F-2DFF0C93F7C5}">
      <dgm:prSet phldrT="[Text]"/>
      <dgm:spPr/>
      <dgm:t>
        <a:bodyPr/>
        <a:lstStyle/>
        <a:p>
          <a:r>
            <a:rPr lang="en-US" dirty="0"/>
            <a:t>Pre-tenancy and tenancy sustaining services</a:t>
          </a:r>
        </a:p>
      </dgm:t>
    </dgm:pt>
    <dgm:pt modelId="{C87F36D2-A589-47A6-B28D-1B180BC8541A}" type="parTrans" cxnId="{AD89E6BD-C044-45CE-A6B8-D99305958462}">
      <dgm:prSet/>
      <dgm:spPr/>
      <dgm:t>
        <a:bodyPr/>
        <a:lstStyle/>
        <a:p>
          <a:endParaRPr lang="en-US"/>
        </a:p>
      </dgm:t>
    </dgm:pt>
    <dgm:pt modelId="{378F0FFF-2D32-49D0-A1E3-F6BF4D7CF7D9}" type="sibTrans" cxnId="{AD89E6BD-C044-45CE-A6B8-D99305958462}">
      <dgm:prSet/>
      <dgm:spPr/>
      <dgm:t>
        <a:bodyPr/>
        <a:lstStyle/>
        <a:p>
          <a:endParaRPr lang="en-US"/>
        </a:p>
      </dgm:t>
    </dgm:pt>
    <dgm:pt modelId="{74C4FFC5-757A-4C49-9DB3-3535FB210704}">
      <dgm:prSet phldrT="[Text]"/>
      <dgm:spPr/>
      <dgm:t>
        <a:bodyPr/>
        <a:lstStyle/>
        <a:p>
          <a:r>
            <a:rPr lang="en-US" dirty="0"/>
            <a:t>Nutrition</a:t>
          </a:r>
        </a:p>
      </dgm:t>
    </dgm:pt>
    <dgm:pt modelId="{98F18E41-8894-42BC-90DB-AC28BDF6AD1E}" type="parTrans" cxnId="{8DC17FA6-F3AB-485D-AFED-89AA627B1D1C}">
      <dgm:prSet/>
      <dgm:spPr/>
      <dgm:t>
        <a:bodyPr/>
        <a:lstStyle/>
        <a:p>
          <a:endParaRPr lang="en-US"/>
        </a:p>
      </dgm:t>
    </dgm:pt>
    <dgm:pt modelId="{7C475AC8-F957-4FF5-81DA-778F71DDB98B}" type="sibTrans" cxnId="{8DC17FA6-F3AB-485D-AFED-89AA627B1D1C}">
      <dgm:prSet/>
      <dgm:spPr/>
      <dgm:t>
        <a:bodyPr/>
        <a:lstStyle/>
        <a:p>
          <a:endParaRPr lang="en-US"/>
        </a:p>
      </dgm:t>
    </dgm:pt>
    <dgm:pt modelId="{B7AE6DBB-1B9E-40EE-A512-ED24C9FEAEA0}">
      <dgm:prSet phldrT="[Text]"/>
      <dgm:spPr/>
      <dgm:t>
        <a:bodyPr/>
        <a:lstStyle/>
        <a:p>
          <a:r>
            <a:rPr lang="en-US" dirty="0"/>
            <a:t>Counseling and classes</a:t>
          </a:r>
        </a:p>
      </dgm:t>
    </dgm:pt>
    <dgm:pt modelId="{B6601D11-5CAD-4335-B48A-941748DCFFA7}" type="parTrans" cxnId="{73C85C29-23B2-4010-8F10-EDF5E3B50BB4}">
      <dgm:prSet/>
      <dgm:spPr/>
      <dgm:t>
        <a:bodyPr/>
        <a:lstStyle/>
        <a:p>
          <a:endParaRPr lang="en-US"/>
        </a:p>
      </dgm:t>
    </dgm:pt>
    <dgm:pt modelId="{6B694221-B45B-4E12-BAF6-4EA5C1A3E614}" type="sibTrans" cxnId="{73C85C29-23B2-4010-8F10-EDF5E3B50BB4}">
      <dgm:prSet/>
      <dgm:spPr/>
      <dgm:t>
        <a:bodyPr/>
        <a:lstStyle/>
        <a:p>
          <a:endParaRPr lang="en-US"/>
        </a:p>
      </dgm:t>
    </dgm:pt>
    <dgm:pt modelId="{D552FE90-987B-4ED4-86DF-2C3A0D98A98A}">
      <dgm:prSet phldrT="[Text]"/>
      <dgm:spPr/>
      <dgm:t>
        <a:bodyPr/>
        <a:lstStyle/>
        <a:p>
          <a:r>
            <a:rPr lang="en-US" dirty="0"/>
            <a:t>Food prescriptions</a:t>
          </a:r>
        </a:p>
      </dgm:t>
    </dgm:pt>
    <dgm:pt modelId="{D573834B-FF2D-4BA4-B114-9962C668F23B}" type="parTrans" cxnId="{9A09206A-BD12-4400-AB5E-FAF63B9B3396}">
      <dgm:prSet/>
      <dgm:spPr/>
      <dgm:t>
        <a:bodyPr/>
        <a:lstStyle/>
        <a:p>
          <a:endParaRPr lang="en-US"/>
        </a:p>
      </dgm:t>
    </dgm:pt>
    <dgm:pt modelId="{AB4B474F-2E2D-43B9-ACE5-1DDBDDA4933C}" type="sibTrans" cxnId="{9A09206A-BD12-4400-AB5E-FAF63B9B3396}">
      <dgm:prSet/>
      <dgm:spPr/>
      <dgm:t>
        <a:bodyPr/>
        <a:lstStyle/>
        <a:p>
          <a:endParaRPr lang="en-US"/>
        </a:p>
      </dgm:t>
    </dgm:pt>
    <dgm:pt modelId="{FE98C701-20EC-45AC-9DD8-CFC93EBBC4D1}">
      <dgm:prSet phldrT="[Text]"/>
      <dgm:spPr/>
      <dgm:t>
        <a:bodyPr/>
        <a:lstStyle/>
        <a:p>
          <a:r>
            <a:rPr lang="en-US" dirty="0"/>
            <a:t>Transitional services</a:t>
          </a:r>
        </a:p>
      </dgm:t>
    </dgm:pt>
    <dgm:pt modelId="{1B659CEA-F039-49B3-8AC4-1246B256B15B}" type="parTrans" cxnId="{E1FDCD3C-B6D5-494B-9C79-C3567D12A59F}">
      <dgm:prSet/>
      <dgm:spPr/>
      <dgm:t>
        <a:bodyPr/>
        <a:lstStyle/>
        <a:p>
          <a:endParaRPr lang="en-US"/>
        </a:p>
      </dgm:t>
    </dgm:pt>
    <dgm:pt modelId="{79798152-F063-4FAE-83A3-3058A9881ADA}" type="sibTrans" cxnId="{E1FDCD3C-B6D5-494B-9C79-C3567D12A59F}">
      <dgm:prSet/>
      <dgm:spPr/>
      <dgm:t>
        <a:bodyPr/>
        <a:lstStyle/>
        <a:p>
          <a:endParaRPr lang="en-US"/>
        </a:p>
      </dgm:t>
    </dgm:pt>
    <dgm:pt modelId="{5E9A541F-3274-4B61-9097-061C3467A91F}">
      <dgm:prSet phldrT="[Text]"/>
      <dgm:spPr/>
      <dgm:t>
        <a:bodyPr/>
        <a:lstStyle/>
        <a:p>
          <a:r>
            <a:rPr lang="en-US" dirty="0"/>
            <a:t>Rent/utilities</a:t>
          </a:r>
        </a:p>
      </dgm:t>
    </dgm:pt>
    <dgm:pt modelId="{7A609363-197A-43CC-A66D-B0163FF74AD8}" type="parTrans" cxnId="{67EF1554-E26E-4396-B0DD-9B5E369B86B4}">
      <dgm:prSet/>
      <dgm:spPr/>
      <dgm:t>
        <a:bodyPr/>
        <a:lstStyle/>
        <a:p>
          <a:endParaRPr lang="en-US"/>
        </a:p>
      </dgm:t>
    </dgm:pt>
    <dgm:pt modelId="{4458A3CF-E599-43D6-A2C0-F9D69AF02DEE}" type="sibTrans" cxnId="{67EF1554-E26E-4396-B0DD-9B5E369B86B4}">
      <dgm:prSet/>
      <dgm:spPr/>
      <dgm:t>
        <a:bodyPr/>
        <a:lstStyle/>
        <a:p>
          <a:endParaRPr lang="en-US"/>
        </a:p>
      </dgm:t>
    </dgm:pt>
    <dgm:pt modelId="{ACCF00C3-9FD6-41D6-B6A6-5E6C9ECB2B28}">
      <dgm:prSet phldrT="[Text]"/>
      <dgm:spPr/>
      <dgm:t>
        <a:bodyPr/>
        <a:lstStyle/>
        <a:p>
          <a:r>
            <a:rPr lang="en-US" dirty="0"/>
            <a:t>Home remediation</a:t>
          </a:r>
        </a:p>
      </dgm:t>
    </dgm:pt>
    <dgm:pt modelId="{CBE03A77-010C-4337-9C8B-FF350DADF429}" type="parTrans" cxnId="{F87507F9-7D19-4F6C-82C4-153C4D98B5C8}">
      <dgm:prSet/>
      <dgm:spPr/>
      <dgm:t>
        <a:bodyPr/>
        <a:lstStyle/>
        <a:p>
          <a:endParaRPr lang="en-US"/>
        </a:p>
      </dgm:t>
    </dgm:pt>
    <dgm:pt modelId="{B1BD32E2-CCF4-4A02-85C7-7A7C93B142A8}" type="sibTrans" cxnId="{F87507F9-7D19-4F6C-82C4-153C4D98B5C8}">
      <dgm:prSet/>
      <dgm:spPr/>
      <dgm:t>
        <a:bodyPr/>
        <a:lstStyle/>
        <a:p>
          <a:endParaRPr lang="en-US"/>
        </a:p>
      </dgm:t>
    </dgm:pt>
    <dgm:pt modelId="{D0B0AC2B-8B18-42BE-864A-5FA5941F8B0D}">
      <dgm:prSet phldrT="[Text]"/>
      <dgm:spPr/>
      <dgm:t>
        <a:bodyPr/>
        <a:lstStyle/>
        <a:p>
          <a:r>
            <a:rPr lang="en-US" dirty="0"/>
            <a:t>Home accessibility modifications</a:t>
          </a:r>
        </a:p>
      </dgm:t>
    </dgm:pt>
    <dgm:pt modelId="{B7877555-B3C6-45DE-86B5-CA832FA32F00}" type="parTrans" cxnId="{CBA45324-3C9C-427F-89BF-3A44CCE0C145}">
      <dgm:prSet/>
      <dgm:spPr/>
      <dgm:t>
        <a:bodyPr/>
        <a:lstStyle/>
        <a:p>
          <a:endParaRPr lang="en-US"/>
        </a:p>
      </dgm:t>
    </dgm:pt>
    <dgm:pt modelId="{0A2ECFDC-5FE5-454C-AE77-0D8C6155CDE4}" type="sibTrans" cxnId="{CBA45324-3C9C-427F-89BF-3A44CCE0C145}">
      <dgm:prSet/>
      <dgm:spPr/>
      <dgm:t>
        <a:bodyPr/>
        <a:lstStyle/>
        <a:p>
          <a:endParaRPr lang="en-US"/>
        </a:p>
      </dgm:t>
    </dgm:pt>
    <dgm:pt modelId="{749FE331-C51D-44ED-943B-56AC8862D916}">
      <dgm:prSet phldrT="[Text]"/>
      <dgm:spPr/>
      <dgm:t>
        <a:bodyPr/>
        <a:lstStyle/>
        <a:p>
          <a:r>
            <a:rPr lang="en-US" dirty="0"/>
            <a:t>Medical respite</a:t>
          </a:r>
        </a:p>
      </dgm:t>
    </dgm:pt>
    <dgm:pt modelId="{686F23FC-617E-40D4-8464-BE1B50ED6379}" type="parTrans" cxnId="{61695DBB-6B66-4DF2-B0CD-B887165CCC37}">
      <dgm:prSet/>
      <dgm:spPr/>
      <dgm:t>
        <a:bodyPr/>
        <a:lstStyle/>
        <a:p>
          <a:endParaRPr lang="en-US"/>
        </a:p>
      </dgm:t>
    </dgm:pt>
    <dgm:pt modelId="{0CFD67E8-5144-4C58-898B-71C74E5A86C7}" type="sibTrans" cxnId="{61695DBB-6B66-4DF2-B0CD-B887165CCC37}">
      <dgm:prSet/>
      <dgm:spPr/>
      <dgm:t>
        <a:bodyPr/>
        <a:lstStyle/>
        <a:p>
          <a:endParaRPr lang="en-US"/>
        </a:p>
      </dgm:t>
    </dgm:pt>
    <dgm:pt modelId="{DDE4BC62-CB46-4A55-A0AF-0013FF4FED6F}">
      <dgm:prSet phldrT="[Text]"/>
      <dgm:spPr/>
      <dgm:t>
        <a:bodyPr/>
        <a:lstStyle/>
        <a:p>
          <a:r>
            <a:rPr lang="en-US" dirty="0"/>
            <a:t>Medically tailored meals</a:t>
          </a:r>
        </a:p>
      </dgm:t>
    </dgm:pt>
    <dgm:pt modelId="{3E4F6B9F-0A34-4138-B26D-B50A6B6A47B8}" type="parTrans" cxnId="{821C4560-88B0-4213-BA35-F57DC28C6843}">
      <dgm:prSet/>
      <dgm:spPr/>
      <dgm:t>
        <a:bodyPr/>
        <a:lstStyle/>
        <a:p>
          <a:endParaRPr lang="en-US"/>
        </a:p>
      </dgm:t>
    </dgm:pt>
    <dgm:pt modelId="{D0E3F33F-BDEC-4DD5-AB28-A6A559760209}" type="sibTrans" cxnId="{821C4560-88B0-4213-BA35-F57DC28C6843}">
      <dgm:prSet/>
      <dgm:spPr/>
      <dgm:t>
        <a:bodyPr/>
        <a:lstStyle/>
        <a:p>
          <a:endParaRPr lang="en-US"/>
        </a:p>
      </dgm:t>
    </dgm:pt>
    <dgm:pt modelId="{877BEB7B-63AF-4E1D-AEF5-8D08CB640D1B}">
      <dgm:prSet phldrT="[Text]"/>
      <dgm:spPr/>
      <dgm:t>
        <a:bodyPr/>
        <a:lstStyle/>
        <a:p>
          <a:r>
            <a:rPr lang="en-US" dirty="0"/>
            <a:t>Fresh produce, nonperishable groceries</a:t>
          </a:r>
        </a:p>
      </dgm:t>
    </dgm:pt>
    <dgm:pt modelId="{581E115E-CC7C-4589-9CBF-F4F2EC898FE1}" type="parTrans" cxnId="{E423EA35-0F90-400A-AFAD-E8FC3EF0807F}">
      <dgm:prSet/>
      <dgm:spPr/>
      <dgm:t>
        <a:bodyPr/>
        <a:lstStyle/>
        <a:p>
          <a:endParaRPr lang="en-US"/>
        </a:p>
      </dgm:t>
    </dgm:pt>
    <dgm:pt modelId="{E3EAD493-6492-487F-AB34-B268D7BD8E2A}" type="sibTrans" cxnId="{E423EA35-0F90-400A-AFAD-E8FC3EF0807F}">
      <dgm:prSet/>
      <dgm:spPr/>
      <dgm:t>
        <a:bodyPr/>
        <a:lstStyle/>
        <a:p>
          <a:endParaRPr lang="en-US"/>
        </a:p>
      </dgm:t>
    </dgm:pt>
    <dgm:pt modelId="{CF6479D4-F236-427A-85E2-35CD66DE4FC7}">
      <dgm:prSet phldrT="[Text]"/>
      <dgm:spPr/>
      <dgm:t>
        <a:bodyPr/>
        <a:lstStyle/>
        <a:p>
          <a:r>
            <a:rPr lang="en-US" dirty="0"/>
            <a:t>Cooking supplies</a:t>
          </a:r>
        </a:p>
      </dgm:t>
    </dgm:pt>
    <dgm:pt modelId="{4C20EE7F-06CB-4B63-8425-775B0584BC03}" type="parTrans" cxnId="{6F5DA4FC-A9AA-4F64-B6CE-4BF4285555B1}">
      <dgm:prSet/>
      <dgm:spPr/>
      <dgm:t>
        <a:bodyPr/>
        <a:lstStyle/>
        <a:p>
          <a:endParaRPr lang="en-US"/>
        </a:p>
      </dgm:t>
    </dgm:pt>
    <dgm:pt modelId="{AFF02479-60E7-40EF-A432-7A7D07582315}" type="sibTrans" cxnId="{6F5DA4FC-A9AA-4F64-B6CE-4BF4285555B1}">
      <dgm:prSet/>
      <dgm:spPr/>
      <dgm:t>
        <a:bodyPr/>
        <a:lstStyle/>
        <a:p>
          <a:endParaRPr lang="en-US"/>
        </a:p>
      </dgm:t>
    </dgm:pt>
    <dgm:pt modelId="{38D5A498-3813-4C61-9279-0F4DE28A3CB0}">
      <dgm:prSet phldrT="[Text]"/>
      <dgm:spPr/>
      <dgm:t>
        <a:bodyPr/>
        <a:lstStyle/>
        <a:p>
          <a:r>
            <a:rPr lang="en-US" dirty="0"/>
            <a:t>Transportation</a:t>
          </a:r>
        </a:p>
      </dgm:t>
    </dgm:pt>
    <dgm:pt modelId="{0238DBFF-6A75-4654-A065-8A7FF2802A08}" type="parTrans" cxnId="{E2F7846F-D93C-4E29-9CA6-573316155AA1}">
      <dgm:prSet/>
      <dgm:spPr/>
      <dgm:t>
        <a:bodyPr/>
        <a:lstStyle/>
        <a:p>
          <a:endParaRPr lang="en-US"/>
        </a:p>
      </dgm:t>
    </dgm:pt>
    <dgm:pt modelId="{6B12A14A-83FE-4E89-B465-59A369C07E43}" type="sibTrans" cxnId="{E2F7846F-D93C-4E29-9CA6-573316155AA1}">
      <dgm:prSet/>
      <dgm:spPr/>
      <dgm:t>
        <a:bodyPr/>
        <a:lstStyle/>
        <a:p>
          <a:endParaRPr lang="en-US"/>
        </a:p>
      </dgm:t>
    </dgm:pt>
    <dgm:pt modelId="{B8093843-FD90-411E-BE7C-7AEFDA4B7571}">
      <dgm:prSet phldrT="[Text]"/>
      <dgm:spPr/>
      <dgm:t>
        <a:bodyPr/>
        <a:lstStyle/>
        <a:p>
          <a:r>
            <a:rPr lang="en-US" dirty="0"/>
            <a:t>Reimbursement for public/private transportation for HRSN services and case management activities</a:t>
          </a:r>
        </a:p>
      </dgm:t>
    </dgm:pt>
    <dgm:pt modelId="{6129B646-5EE2-419F-A4E1-97B398604644}" type="parTrans" cxnId="{093E829F-1AF7-466C-8F3E-A9B6798177E8}">
      <dgm:prSet/>
      <dgm:spPr/>
      <dgm:t>
        <a:bodyPr/>
        <a:lstStyle/>
        <a:p>
          <a:endParaRPr lang="en-US"/>
        </a:p>
      </dgm:t>
    </dgm:pt>
    <dgm:pt modelId="{31C19BC7-2A6E-4793-AA7D-CEB17FF4AA9A}" type="sibTrans" cxnId="{093E829F-1AF7-466C-8F3E-A9B6798177E8}">
      <dgm:prSet/>
      <dgm:spPr/>
      <dgm:t>
        <a:bodyPr/>
        <a:lstStyle/>
        <a:p>
          <a:endParaRPr lang="en-US"/>
        </a:p>
      </dgm:t>
    </dgm:pt>
    <dgm:pt modelId="{E469EEDA-A780-41C6-8F8F-D4AB1AD85CA4}">
      <dgm:prSet phldrT="[Text]"/>
      <dgm:spPr/>
      <dgm:t>
        <a:bodyPr/>
        <a:lstStyle/>
        <a:p>
          <a:r>
            <a:rPr lang="en-US" dirty="0"/>
            <a:t>Case Management</a:t>
          </a:r>
        </a:p>
      </dgm:t>
    </dgm:pt>
    <dgm:pt modelId="{25884EFE-0834-4263-BD72-F8DF2C83E2CB}" type="parTrans" cxnId="{5D0D7D8A-C63C-495E-90FA-34275A5012A4}">
      <dgm:prSet/>
      <dgm:spPr/>
      <dgm:t>
        <a:bodyPr/>
        <a:lstStyle/>
        <a:p>
          <a:endParaRPr lang="en-US"/>
        </a:p>
      </dgm:t>
    </dgm:pt>
    <dgm:pt modelId="{770ADC3B-B7E5-4697-8567-AE8FC47C234E}" type="sibTrans" cxnId="{5D0D7D8A-C63C-495E-90FA-34275A5012A4}">
      <dgm:prSet/>
      <dgm:spPr/>
      <dgm:t>
        <a:bodyPr/>
        <a:lstStyle/>
        <a:p>
          <a:endParaRPr lang="en-US"/>
        </a:p>
      </dgm:t>
    </dgm:pt>
    <dgm:pt modelId="{7F26C33F-F132-41B3-B01C-486A455FC86E}">
      <dgm:prSet phldrT="[Text]"/>
      <dgm:spPr/>
      <dgm:t>
        <a:bodyPr/>
        <a:lstStyle/>
        <a:p>
          <a:r>
            <a:rPr lang="en-US" dirty="0"/>
            <a:t>Outreach, referrals, education, linking programs, benefit application assistance</a:t>
          </a:r>
        </a:p>
      </dgm:t>
    </dgm:pt>
    <dgm:pt modelId="{5487000D-B0FA-4D33-8E10-61A76A1F4DC7}" type="parTrans" cxnId="{2741CC5D-CF84-4B87-90DA-B7565DE3EA52}">
      <dgm:prSet/>
      <dgm:spPr/>
      <dgm:t>
        <a:bodyPr/>
        <a:lstStyle/>
        <a:p>
          <a:endParaRPr lang="en-US"/>
        </a:p>
      </dgm:t>
    </dgm:pt>
    <dgm:pt modelId="{52B550E8-FBB5-4074-BB97-4A5B200681CB}" type="sibTrans" cxnId="{2741CC5D-CF84-4B87-90DA-B7565DE3EA52}">
      <dgm:prSet/>
      <dgm:spPr/>
      <dgm:t>
        <a:bodyPr/>
        <a:lstStyle/>
        <a:p>
          <a:endParaRPr lang="en-US"/>
        </a:p>
      </dgm:t>
    </dgm:pt>
    <dgm:pt modelId="{B0C5CE47-0061-433C-8789-D69200F9F8CD}">
      <dgm:prSet phldrT="[Text]"/>
      <dgm:spPr/>
      <dgm:t>
        <a:bodyPr/>
        <a:lstStyle/>
        <a:p>
          <a:r>
            <a:rPr lang="en-US" dirty="0"/>
            <a:t>Connect to clinical case management</a:t>
          </a:r>
        </a:p>
      </dgm:t>
    </dgm:pt>
    <dgm:pt modelId="{DF84B798-181F-46DD-A9D0-4CC9631C531B}" type="parTrans" cxnId="{17EF471B-5465-49EC-9682-F7A11A8D59A2}">
      <dgm:prSet/>
      <dgm:spPr/>
      <dgm:t>
        <a:bodyPr/>
        <a:lstStyle/>
        <a:p>
          <a:endParaRPr lang="en-US"/>
        </a:p>
      </dgm:t>
    </dgm:pt>
    <dgm:pt modelId="{75E5765A-A01E-458E-B816-85F0ED246B21}" type="sibTrans" cxnId="{17EF471B-5465-49EC-9682-F7A11A8D59A2}">
      <dgm:prSet/>
      <dgm:spPr/>
      <dgm:t>
        <a:bodyPr/>
        <a:lstStyle/>
        <a:p>
          <a:endParaRPr lang="en-US"/>
        </a:p>
      </dgm:t>
    </dgm:pt>
    <dgm:pt modelId="{7EA33254-CED0-4E34-B122-F86CED3F11AF}">
      <dgm:prSet phldrT="[Text]"/>
      <dgm:spPr/>
      <dgm:t>
        <a:bodyPr/>
        <a:lstStyle/>
        <a:p>
          <a:r>
            <a:rPr lang="en-US" dirty="0"/>
            <a:t>Employment, education, childcare, interpersonal violence resources</a:t>
          </a:r>
        </a:p>
      </dgm:t>
    </dgm:pt>
    <dgm:pt modelId="{180E89C7-6A78-4B79-947C-5364C37299D7}" type="parTrans" cxnId="{FFA2450D-A188-47C8-9DB3-C3D74EDEE308}">
      <dgm:prSet/>
      <dgm:spPr/>
      <dgm:t>
        <a:bodyPr/>
        <a:lstStyle/>
        <a:p>
          <a:endParaRPr lang="en-US"/>
        </a:p>
      </dgm:t>
    </dgm:pt>
    <dgm:pt modelId="{253DB6C8-484C-44F3-A7BE-82CD2AFB36F1}" type="sibTrans" cxnId="{FFA2450D-A188-47C8-9DB3-C3D74EDEE308}">
      <dgm:prSet/>
      <dgm:spPr/>
      <dgm:t>
        <a:bodyPr/>
        <a:lstStyle/>
        <a:p>
          <a:endParaRPr lang="en-US"/>
        </a:p>
      </dgm:t>
    </dgm:pt>
    <dgm:pt modelId="{8B428E62-ACCD-4616-BF53-925344DA2214}">
      <dgm:prSet phldrT="[Text]"/>
      <dgm:spPr/>
      <dgm:t>
        <a:bodyPr/>
        <a:lstStyle/>
        <a:p>
          <a:r>
            <a:rPr lang="en-US" dirty="0"/>
            <a:t>Follow up after services and linkages</a:t>
          </a:r>
        </a:p>
      </dgm:t>
    </dgm:pt>
    <dgm:pt modelId="{859ECB0E-3AD9-4C64-B15D-0DA7880ED90C}" type="parTrans" cxnId="{BF3D0338-E6F5-492A-9955-8BCA343D65BB}">
      <dgm:prSet/>
      <dgm:spPr/>
      <dgm:t>
        <a:bodyPr/>
        <a:lstStyle/>
        <a:p>
          <a:endParaRPr lang="en-US"/>
        </a:p>
      </dgm:t>
    </dgm:pt>
    <dgm:pt modelId="{5B81C85D-FBC1-4BDC-9B5C-9FE9708DA42E}" type="sibTrans" cxnId="{BF3D0338-E6F5-492A-9955-8BCA343D65BB}">
      <dgm:prSet/>
      <dgm:spPr/>
      <dgm:t>
        <a:bodyPr/>
        <a:lstStyle/>
        <a:p>
          <a:endParaRPr lang="en-US"/>
        </a:p>
      </dgm:t>
    </dgm:pt>
    <dgm:pt modelId="{74D37C65-420B-4A2C-AB03-C5246BBCA548}" type="pres">
      <dgm:prSet presAssocID="{D0CD61B0-BB32-45B3-9833-467F4FE39486}" presName="Name0" presStyleCnt="0">
        <dgm:presLayoutVars>
          <dgm:dir/>
          <dgm:animLvl val="lvl"/>
          <dgm:resizeHandles val="exact"/>
        </dgm:presLayoutVars>
      </dgm:prSet>
      <dgm:spPr/>
    </dgm:pt>
    <dgm:pt modelId="{F63D84C1-28EC-4CA1-A5E3-6E55A22B7F35}" type="pres">
      <dgm:prSet presAssocID="{0CD2DCF7-59C9-42EF-96DA-BFFBF5F49DF7}" presName="composite" presStyleCnt="0"/>
      <dgm:spPr/>
    </dgm:pt>
    <dgm:pt modelId="{56ACC5E3-BB2C-443C-8AD6-5EE5BCCE2E64}" type="pres">
      <dgm:prSet presAssocID="{0CD2DCF7-59C9-42EF-96DA-BFFBF5F49DF7}" presName="parTx" presStyleLbl="alignNode1" presStyleIdx="0" presStyleCnt="5">
        <dgm:presLayoutVars>
          <dgm:chMax val="0"/>
          <dgm:chPref val="0"/>
          <dgm:bulletEnabled val="1"/>
        </dgm:presLayoutVars>
      </dgm:prSet>
      <dgm:spPr/>
    </dgm:pt>
    <dgm:pt modelId="{F758F054-FCC7-4294-8BFB-19471F1D7D2E}" type="pres">
      <dgm:prSet presAssocID="{0CD2DCF7-59C9-42EF-96DA-BFFBF5F49DF7}" presName="desTx" presStyleLbl="alignAccFollowNode1" presStyleIdx="0" presStyleCnt="5">
        <dgm:presLayoutVars>
          <dgm:bulletEnabled val="1"/>
        </dgm:presLayoutVars>
      </dgm:prSet>
      <dgm:spPr/>
    </dgm:pt>
    <dgm:pt modelId="{E3365FE6-4328-4F0C-A9F8-9B3070F787D7}" type="pres">
      <dgm:prSet presAssocID="{0FA342B9-F12F-4E7D-BF4B-C76685869921}" presName="space" presStyleCnt="0"/>
      <dgm:spPr/>
    </dgm:pt>
    <dgm:pt modelId="{9FDE479F-CC41-4A10-BE0F-D87632A75B87}" type="pres">
      <dgm:prSet presAssocID="{C2FF5F36-4D0B-4507-AD67-3A8481F421F0}" presName="composite" presStyleCnt="0"/>
      <dgm:spPr/>
    </dgm:pt>
    <dgm:pt modelId="{A09EC2F7-3380-496E-B3C1-53AE01444622}" type="pres">
      <dgm:prSet presAssocID="{C2FF5F36-4D0B-4507-AD67-3A8481F421F0}" presName="parTx" presStyleLbl="alignNode1" presStyleIdx="1" presStyleCnt="5">
        <dgm:presLayoutVars>
          <dgm:chMax val="0"/>
          <dgm:chPref val="0"/>
          <dgm:bulletEnabled val="1"/>
        </dgm:presLayoutVars>
      </dgm:prSet>
      <dgm:spPr/>
    </dgm:pt>
    <dgm:pt modelId="{F08D5E8F-331F-4C5D-B506-CDCC6A0C0D7C}" type="pres">
      <dgm:prSet presAssocID="{C2FF5F36-4D0B-4507-AD67-3A8481F421F0}" presName="desTx" presStyleLbl="alignAccFollowNode1" presStyleIdx="1" presStyleCnt="5">
        <dgm:presLayoutVars>
          <dgm:bulletEnabled val="1"/>
        </dgm:presLayoutVars>
      </dgm:prSet>
      <dgm:spPr/>
    </dgm:pt>
    <dgm:pt modelId="{7DE8A774-BD5E-457D-AF0D-9B0A894AD351}" type="pres">
      <dgm:prSet presAssocID="{3849EDB9-048F-4AC8-85F4-3675D6DC282E}" presName="space" presStyleCnt="0"/>
      <dgm:spPr/>
    </dgm:pt>
    <dgm:pt modelId="{410B7FCB-D7FE-4941-A4F7-255D7ADE1AC3}" type="pres">
      <dgm:prSet presAssocID="{74C4FFC5-757A-4C49-9DB3-3535FB210704}" presName="composite" presStyleCnt="0"/>
      <dgm:spPr/>
    </dgm:pt>
    <dgm:pt modelId="{84FB3955-E973-4AC4-B6D9-2963AB88DCCC}" type="pres">
      <dgm:prSet presAssocID="{74C4FFC5-757A-4C49-9DB3-3535FB210704}" presName="parTx" presStyleLbl="alignNode1" presStyleIdx="2" presStyleCnt="5">
        <dgm:presLayoutVars>
          <dgm:chMax val="0"/>
          <dgm:chPref val="0"/>
          <dgm:bulletEnabled val="1"/>
        </dgm:presLayoutVars>
      </dgm:prSet>
      <dgm:spPr/>
    </dgm:pt>
    <dgm:pt modelId="{31149543-3951-46F2-ADF5-D283016C81D3}" type="pres">
      <dgm:prSet presAssocID="{74C4FFC5-757A-4C49-9DB3-3535FB210704}" presName="desTx" presStyleLbl="alignAccFollowNode1" presStyleIdx="2" presStyleCnt="5">
        <dgm:presLayoutVars>
          <dgm:bulletEnabled val="1"/>
        </dgm:presLayoutVars>
      </dgm:prSet>
      <dgm:spPr/>
    </dgm:pt>
    <dgm:pt modelId="{8021289E-970F-4D94-A377-46883812D2B4}" type="pres">
      <dgm:prSet presAssocID="{7C475AC8-F957-4FF5-81DA-778F71DDB98B}" presName="space" presStyleCnt="0"/>
      <dgm:spPr/>
    </dgm:pt>
    <dgm:pt modelId="{DAFE2BDE-FD94-4C91-A4E8-D0D0F326B99D}" type="pres">
      <dgm:prSet presAssocID="{38D5A498-3813-4C61-9279-0F4DE28A3CB0}" presName="composite" presStyleCnt="0"/>
      <dgm:spPr/>
    </dgm:pt>
    <dgm:pt modelId="{80021694-B674-4F5A-9E2A-45872FE60093}" type="pres">
      <dgm:prSet presAssocID="{38D5A498-3813-4C61-9279-0F4DE28A3CB0}" presName="parTx" presStyleLbl="alignNode1" presStyleIdx="3" presStyleCnt="5">
        <dgm:presLayoutVars>
          <dgm:chMax val="0"/>
          <dgm:chPref val="0"/>
          <dgm:bulletEnabled val="1"/>
        </dgm:presLayoutVars>
      </dgm:prSet>
      <dgm:spPr/>
    </dgm:pt>
    <dgm:pt modelId="{6745491B-410B-4FDE-840A-A0086A5B80D8}" type="pres">
      <dgm:prSet presAssocID="{38D5A498-3813-4C61-9279-0F4DE28A3CB0}" presName="desTx" presStyleLbl="alignAccFollowNode1" presStyleIdx="3" presStyleCnt="5">
        <dgm:presLayoutVars>
          <dgm:bulletEnabled val="1"/>
        </dgm:presLayoutVars>
      </dgm:prSet>
      <dgm:spPr/>
    </dgm:pt>
    <dgm:pt modelId="{85FB627B-7335-49EB-967C-1B525002642B}" type="pres">
      <dgm:prSet presAssocID="{6B12A14A-83FE-4E89-B465-59A369C07E43}" presName="space" presStyleCnt="0"/>
      <dgm:spPr/>
    </dgm:pt>
    <dgm:pt modelId="{D9273D11-FB35-4BC0-BBB2-91D43B4AC4A7}" type="pres">
      <dgm:prSet presAssocID="{E469EEDA-A780-41C6-8F8F-D4AB1AD85CA4}" presName="composite" presStyleCnt="0"/>
      <dgm:spPr/>
    </dgm:pt>
    <dgm:pt modelId="{E5FE9145-3F69-4452-BD07-3830B07B9A2E}" type="pres">
      <dgm:prSet presAssocID="{E469EEDA-A780-41C6-8F8F-D4AB1AD85CA4}" presName="parTx" presStyleLbl="alignNode1" presStyleIdx="4" presStyleCnt="5">
        <dgm:presLayoutVars>
          <dgm:chMax val="0"/>
          <dgm:chPref val="0"/>
          <dgm:bulletEnabled val="1"/>
        </dgm:presLayoutVars>
      </dgm:prSet>
      <dgm:spPr/>
    </dgm:pt>
    <dgm:pt modelId="{76949738-B1B3-4BBC-930A-95F54DD96D54}" type="pres">
      <dgm:prSet presAssocID="{E469EEDA-A780-41C6-8F8F-D4AB1AD85CA4}" presName="desTx" presStyleLbl="alignAccFollowNode1" presStyleIdx="4" presStyleCnt="5">
        <dgm:presLayoutVars>
          <dgm:bulletEnabled val="1"/>
        </dgm:presLayoutVars>
      </dgm:prSet>
      <dgm:spPr/>
    </dgm:pt>
  </dgm:ptLst>
  <dgm:cxnLst>
    <dgm:cxn modelId="{E0453704-376F-412A-9A58-35EE97533F6E}" type="presOf" srcId="{74C4FFC5-757A-4C49-9DB3-3535FB210704}" destId="{84FB3955-E973-4AC4-B6D9-2963AB88DCCC}" srcOrd="0" destOrd="0" presId="urn:microsoft.com/office/officeart/2005/8/layout/hList1"/>
    <dgm:cxn modelId="{2E4A1205-0415-4019-86EC-D710BFCB1B82}" type="presOf" srcId="{7F26C33F-F132-41B3-B01C-486A455FC86E}" destId="{76949738-B1B3-4BBC-930A-95F54DD96D54}" srcOrd="0" destOrd="0" presId="urn:microsoft.com/office/officeart/2005/8/layout/hList1"/>
    <dgm:cxn modelId="{D833B407-2DFD-4B82-853B-E9D810688280}" type="presOf" srcId="{749FE331-C51D-44ED-943B-56AC8862D916}" destId="{F08D5E8F-331F-4C5D-B506-CDCC6A0C0D7C}" srcOrd="0" destOrd="6" presId="urn:microsoft.com/office/officeart/2005/8/layout/hList1"/>
    <dgm:cxn modelId="{1D31760A-6778-4D82-938A-24E5AC46C716}" srcId="{0CD2DCF7-59C9-42EF-96DA-BFFBF5F49DF7}" destId="{F8628279-0F5B-4A21-AC11-73144B86419B}" srcOrd="0" destOrd="0" parTransId="{B9C59F61-0B98-4D01-8E0A-3588784776FC}" sibTransId="{0BAFE3B9-DE29-462C-969A-CACA6E57BAEB}"/>
    <dgm:cxn modelId="{FFA2450D-A188-47C8-9DB3-C3D74EDEE308}" srcId="{E469EEDA-A780-41C6-8F8F-D4AB1AD85CA4}" destId="{7EA33254-CED0-4E34-B122-F86CED3F11AF}" srcOrd="2" destOrd="0" parTransId="{180E89C7-6A78-4B79-947C-5364C37299D7}" sibTransId="{253DB6C8-484C-44F3-A7BE-82CD2AFB36F1}"/>
    <dgm:cxn modelId="{17EF471B-5465-49EC-9682-F7A11A8D59A2}" srcId="{E469EEDA-A780-41C6-8F8F-D4AB1AD85CA4}" destId="{B0C5CE47-0061-433C-8789-D69200F9F8CD}" srcOrd="1" destOrd="0" parTransId="{DF84B798-181F-46DD-A9D0-4CC9631C531B}" sibTransId="{75E5765A-A01E-458E-B816-85F0ED246B21}"/>
    <dgm:cxn modelId="{CBA45324-3C9C-427F-89BF-3A44CCE0C145}" srcId="{C2FF5F36-4D0B-4507-AD67-3A8481F421F0}" destId="{D0B0AC2B-8B18-42BE-864A-5FA5941F8B0D}" srcOrd="5" destOrd="0" parTransId="{B7877555-B3C6-45DE-86B5-CA832FA32F00}" sibTransId="{0A2ECFDC-5FE5-454C-AE77-0D8C6155CDE4}"/>
    <dgm:cxn modelId="{73C85C29-23B2-4010-8F10-EDF5E3B50BB4}" srcId="{74C4FFC5-757A-4C49-9DB3-3535FB210704}" destId="{B7AE6DBB-1B9E-40EE-A512-ED24C9FEAEA0}" srcOrd="0" destOrd="0" parTransId="{B6601D11-5CAD-4335-B48A-941748DCFFA7}" sibTransId="{6B694221-B45B-4E12-BAF6-4EA5C1A3E614}"/>
    <dgm:cxn modelId="{3705322F-4FFB-4A64-AB61-2BAD76FAAF49}" type="presOf" srcId="{38D5A498-3813-4C61-9279-0F4DE28A3CB0}" destId="{80021694-B674-4F5A-9E2A-45872FE60093}" srcOrd="0" destOrd="0" presId="urn:microsoft.com/office/officeart/2005/8/layout/hList1"/>
    <dgm:cxn modelId="{E423EA35-0F90-400A-AFAD-E8FC3EF0807F}" srcId="{74C4FFC5-757A-4C49-9DB3-3535FB210704}" destId="{877BEB7B-63AF-4E1D-AEF5-8D08CB640D1B}" srcOrd="3" destOrd="0" parTransId="{581E115E-CC7C-4589-9CBF-F4F2EC898FE1}" sibTransId="{E3EAD493-6492-487F-AB34-B268D7BD8E2A}"/>
    <dgm:cxn modelId="{3922ED37-C181-4EC6-BDA5-A7DC064C9C2E}" type="presOf" srcId="{ED302FF8-EAD0-412D-8FB5-4E0F56526045}" destId="{F758F054-FCC7-4294-8BFB-19471F1D7D2E}" srcOrd="0" destOrd="1" presId="urn:microsoft.com/office/officeart/2005/8/layout/hList1"/>
    <dgm:cxn modelId="{BF3D0338-E6F5-492A-9955-8BCA343D65BB}" srcId="{E469EEDA-A780-41C6-8F8F-D4AB1AD85CA4}" destId="{8B428E62-ACCD-4616-BF53-925344DA2214}" srcOrd="3" destOrd="0" parTransId="{859ECB0E-3AD9-4C64-B15D-0DA7880ED90C}" sibTransId="{5B81C85D-FBC1-4BDC-9B5C-9FE9708DA42E}"/>
    <dgm:cxn modelId="{E1FDCD3C-B6D5-494B-9C79-C3567D12A59F}" srcId="{C2FF5F36-4D0B-4507-AD67-3A8481F421F0}" destId="{FE98C701-20EC-45AC-9DD8-CFC93EBBC4D1}" srcOrd="1" destOrd="0" parTransId="{1B659CEA-F039-49B3-8AC4-1246B256B15B}" sibTransId="{79798152-F063-4FAE-83A3-3058A9881ADA}"/>
    <dgm:cxn modelId="{2741CC5D-CF84-4B87-90DA-B7565DE3EA52}" srcId="{E469EEDA-A780-41C6-8F8F-D4AB1AD85CA4}" destId="{7F26C33F-F132-41B3-B01C-486A455FC86E}" srcOrd="0" destOrd="0" parTransId="{5487000D-B0FA-4D33-8E10-61A76A1F4DC7}" sibTransId="{52B550E8-FBB5-4074-BB97-4A5B200681CB}"/>
    <dgm:cxn modelId="{1BFE1360-C738-4397-8A4D-CB73725C399E}" type="presOf" srcId="{8B428E62-ACCD-4616-BF53-925344DA2214}" destId="{76949738-B1B3-4BBC-930A-95F54DD96D54}" srcOrd="0" destOrd="3" presId="urn:microsoft.com/office/officeart/2005/8/layout/hList1"/>
    <dgm:cxn modelId="{821C4560-88B0-4213-BA35-F57DC28C6843}" srcId="{74C4FFC5-757A-4C49-9DB3-3535FB210704}" destId="{DDE4BC62-CB46-4A55-A0AF-0013FF4FED6F}" srcOrd="1" destOrd="0" parTransId="{3E4F6B9F-0A34-4138-B26D-B50A6B6A47B8}" sibTransId="{D0E3F33F-BDEC-4DD5-AB28-A6A559760209}"/>
    <dgm:cxn modelId="{DF704860-62D4-42AD-8E84-27E916C44A84}" type="presOf" srcId="{B0C5CE47-0061-433C-8789-D69200F9F8CD}" destId="{76949738-B1B3-4BBC-930A-95F54DD96D54}" srcOrd="0" destOrd="1" presId="urn:microsoft.com/office/officeart/2005/8/layout/hList1"/>
    <dgm:cxn modelId="{9A09206A-BD12-4400-AB5E-FAF63B9B3396}" srcId="{74C4FFC5-757A-4C49-9DB3-3535FB210704}" destId="{D552FE90-987B-4ED4-86DF-2C3A0D98A98A}" srcOrd="2" destOrd="0" parTransId="{D573834B-FF2D-4BA4-B114-9962C668F23B}" sibTransId="{AB4B474F-2E2D-43B9-ACE5-1DDBDDA4933C}"/>
    <dgm:cxn modelId="{9031416B-512A-41B4-AB40-AFFDFFAED170}" type="presOf" srcId="{877BEB7B-63AF-4E1D-AEF5-8D08CB640D1B}" destId="{31149543-3951-46F2-ADF5-D283016C81D3}" srcOrd="0" destOrd="3" presId="urn:microsoft.com/office/officeart/2005/8/layout/hList1"/>
    <dgm:cxn modelId="{E2F7846F-D93C-4E29-9CA6-573316155AA1}" srcId="{D0CD61B0-BB32-45B3-9833-467F4FE39486}" destId="{38D5A498-3813-4C61-9279-0F4DE28A3CB0}" srcOrd="3" destOrd="0" parTransId="{0238DBFF-6A75-4654-A065-8A7FF2802A08}" sibTransId="{6B12A14A-83FE-4E89-B465-59A369C07E43}"/>
    <dgm:cxn modelId="{67EF1554-E26E-4396-B0DD-9B5E369B86B4}" srcId="{C2FF5F36-4D0B-4507-AD67-3A8481F421F0}" destId="{5E9A541F-3274-4B61-9097-061C3467A91F}" srcOrd="2" destOrd="0" parTransId="{7A609363-197A-43CC-A66D-B0163FF74AD8}" sibTransId="{4458A3CF-E599-43D6-A2C0-F9D69AF02DEE}"/>
    <dgm:cxn modelId="{BB957C74-6E09-4F3B-A249-67971D3A8F5F}" type="presOf" srcId="{BA3CD740-2A53-402A-9D1F-2DFF0C93F7C5}" destId="{F08D5E8F-331F-4C5D-B506-CDCC6A0C0D7C}" srcOrd="0" destOrd="3" presId="urn:microsoft.com/office/officeart/2005/8/layout/hList1"/>
    <dgm:cxn modelId="{3FF94484-F682-4001-905D-59E43E95B19D}" type="presOf" srcId="{7EA33254-CED0-4E34-B122-F86CED3F11AF}" destId="{76949738-B1B3-4BBC-930A-95F54DD96D54}" srcOrd="0" destOrd="2" presId="urn:microsoft.com/office/officeart/2005/8/layout/hList1"/>
    <dgm:cxn modelId="{5D0D7D8A-C63C-495E-90FA-34275A5012A4}" srcId="{D0CD61B0-BB32-45B3-9833-467F4FE39486}" destId="{E469EEDA-A780-41C6-8F8F-D4AB1AD85CA4}" srcOrd="4" destOrd="0" parTransId="{25884EFE-0834-4263-BD72-F8DF2C83E2CB}" sibTransId="{770ADC3B-B7E5-4697-8567-AE8FC47C234E}"/>
    <dgm:cxn modelId="{9BE2D89B-75AA-492B-934B-34526239BBDC}" srcId="{C2FF5F36-4D0B-4507-AD67-3A8481F421F0}" destId="{4754141F-220C-47F6-9B3E-80E4CB69F0E2}" srcOrd="0" destOrd="0" parTransId="{4A3EE5DD-77E6-46F9-95A9-F1B97D052489}" sibTransId="{DD0E46DF-A195-45E5-8954-E79EE233E756}"/>
    <dgm:cxn modelId="{BBED879D-A474-449D-89C9-5A3A0AF83E01}" srcId="{D0CD61B0-BB32-45B3-9833-467F4FE39486}" destId="{0CD2DCF7-59C9-42EF-96DA-BFFBF5F49DF7}" srcOrd="0" destOrd="0" parTransId="{EE98226B-6D25-49A9-A091-381C2047FC8C}" sibTransId="{0FA342B9-F12F-4E7D-BF4B-C76685869921}"/>
    <dgm:cxn modelId="{093E829F-1AF7-466C-8F3E-A9B6798177E8}" srcId="{38D5A498-3813-4C61-9279-0F4DE28A3CB0}" destId="{B8093843-FD90-411E-BE7C-7AEFDA4B7571}" srcOrd="0" destOrd="0" parTransId="{6129B646-5EE2-419F-A4E1-97B398604644}" sibTransId="{31C19BC7-2A6E-4793-AA7D-CEB17FF4AA9A}"/>
    <dgm:cxn modelId="{793916A3-660C-4E6A-990A-53248E515B6B}" type="presOf" srcId="{CF6479D4-F236-427A-85E2-35CD66DE4FC7}" destId="{31149543-3951-46F2-ADF5-D283016C81D3}" srcOrd="0" destOrd="4" presId="urn:microsoft.com/office/officeart/2005/8/layout/hList1"/>
    <dgm:cxn modelId="{0BF2AAA3-81DF-4F63-980E-737ED5970C91}" type="presOf" srcId="{DDE4BC62-CB46-4A55-A0AF-0013FF4FED6F}" destId="{31149543-3951-46F2-ADF5-D283016C81D3}" srcOrd="0" destOrd="1" presId="urn:microsoft.com/office/officeart/2005/8/layout/hList1"/>
    <dgm:cxn modelId="{7E7633A4-4419-41E1-9C93-D544023A631B}" srcId="{0CD2DCF7-59C9-42EF-96DA-BFFBF5F49DF7}" destId="{ED302FF8-EAD0-412D-8FB5-4E0F56526045}" srcOrd="1" destOrd="0" parTransId="{C76725D0-626C-44B4-9B19-B36382DB0AB0}" sibTransId="{13E87412-80E6-4F28-B644-85EC86D95F7F}"/>
    <dgm:cxn modelId="{8DC17FA6-F3AB-485D-AFED-89AA627B1D1C}" srcId="{D0CD61B0-BB32-45B3-9833-467F4FE39486}" destId="{74C4FFC5-757A-4C49-9DB3-3535FB210704}" srcOrd="2" destOrd="0" parTransId="{98F18E41-8894-42BC-90DB-AC28BDF6AD1E}" sibTransId="{7C475AC8-F957-4FF5-81DA-778F71DDB98B}"/>
    <dgm:cxn modelId="{299BC7A9-DF90-4DC3-9800-C812A79D67C4}" type="presOf" srcId="{0CD2DCF7-59C9-42EF-96DA-BFFBF5F49DF7}" destId="{56ACC5E3-BB2C-443C-8AD6-5EE5BCCE2E64}" srcOrd="0" destOrd="0" presId="urn:microsoft.com/office/officeart/2005/8/layout/hList1"/>
    <dgm:cxn modelId="{136ABDAF-B88E-4F54-BBC4-6A4146FD82AC}" type="presOf" srcId="{C2FF5F36-4D0B-4507-AD67-3A8481F421F0}" destId="{A09EC2F7-3380-496E-B3C1-53AE01444622}" srcOrd="0" destOrd="0" presId="urn:microsoft.com/office/officeart/2005/8/layout/hList1"/>
    <dgm:cxn modelId="{BA724EB8-9F19-4B7C-BC7A-E47766E109BC}" type="presOf" srcId="{4754141F-220C-47F6-9B3E-80E4CB69F0E2}" destId="{F08D5E8F-331F-4C5D-B506-CDCC6A0C0D7C}" srcOrd="0" destOrd="0" presId="urn:microsoft.com/office/officeart/2005/8/layout/hList1"/>
    <dgm:cxn modelId="{1E9345BA-5486-4499-9405-D85BEB515DE7}" type="presOf" srcId="{D0CD61B0-BB32-45B3-9833-467F4FE39486}" destId="{74D37C65-420B-4A2C-AB03-C5246BBCA548}" srcOrd="0" destOrd="0" presId="urn:microsoft.com/office/officeart/2005/8/layout/hList1"/>
    <dgm:cxn modelId="{61695DBB-6B66-4DF2-B0CD-B887165CCC37}" srcId="{C2FF5F36-4D0B-4507-AD67-3A8481F421F0}" destId="{749FE331-C51D-44ED-943B-56AC8862D916}" srcOrd="6" destOrd="0" parTransId="{686F23FC-617E-40D4-8464-BE1B50ED6379}" sibTransId="{0CFD67E8-5144-4C58-898B-71C74E5A86C7}"/>
    <dgm:cxn modelId="{6FB831BD-0DC6-4D18-8EB1-9FE40B912667}" type="presOf" srcId="{F8628279-0F5B-4A21-AC11-73144B86419B}" destId="{F758F054-FCC7-4294-8BFB-19471F1D7D2E}" srcOrd="0" destOrd="0" presId="urn:microsoft.com/office/officeart/2005/8/layout/hList1"/>
    <dgm:cxn modelId="{AD89E6BD-C044-45CE-A6B8-D99305958462}" srcId="{C2FF5F36-4D0B-4507-AD67-3A8481F421F0}" destId="{BA3CD740-2A53-402A-9D1F-2DFF0C93F7C5}" srcOrd="3" destOrd="0" parTransId="{C87F36D2-A589-47A6-B28D-1B180BC8541A}" sibTransId="{378F0FFF-2D32-49D0-A1E3-F6BF4D7CF7D9}"/>
    <dgm:cxn modelId="{7CCDACC3-5AA7-4266-8465-CC4920E07116}" type="presOf" srcId="{5E9A541F-3274-4B61-9097-061C3467A91F}" destId="{F08D5E8F-331F-4C5D-B506-CDCC6A0C0D7C}" srcOrd="0" destOrd="2" presId="urn:microsoft.com/office/officeart/2005/8/layout/hList1"/>
    <dgm:cxn modelId="{ED7F6ED7-E5A7-47F4-8204-D5091B03DF82}" type="presOf" srcId="{B7AE6DBB-1B9E-40EE-A512-ED24C9FEAEA0}" destId="{31149543-3951-46F2-ADF5-D283016C81D3}" srcOrd="0" destOrd="0" presId="urn:microsoft.com/office/officeart/2005/8/layout/hList1"/>
    <dgm:cxn modelId="{C38E12D8-BE1C-4DB1-80E0-BB5DC0B89478}" type="presOf" srcId="{ACCF00C3-9FD6-41D6-B6A6-5E6C9ECB2B28}" destId="{F08D5E8F-331F-4C5D-B506-CDCC6A0C0D7C}" srcOrd="0" destOrd="4" presId="urn:microsoft.com/office/officeart/2005/8/layout/hList1"/>
    <dgm:cxn modelId="{F988D5D8-1AF0-4FD3-BA7D-FCF81CB9E94D}" srcId="{D0CD61B0-BB32-45B3-9833-467F4FE39486}" destId="{C2FF5F36-4D0B-4507-AD67-3A8481F421F0}" srcOrd="1" destOrd="0" parTransId="{D617B1D2-2F96-4A9B-819E-6FD98DD9427E}" sibTransId="{3849EDB9-048F-4AC8-85F4-3675D6DC282E}"/>
    <dgm:cxn modelId="{252340E0-B835-44EA-8B1C-1BC046310487}" type="presOf" srcId="{B8093843-FD90-411E-BE7C-7AEFDA4B7571}" destId="{6745491B-410B-4FDE-840A-A0086A5B80D8}" srcOrd="0" destOrd="0" presId="urn:microsoft.com/office/officeart/2005/8/layout/hList1"/>
    <dgm:cxn modelId="{8D7399E0-D0DC-415F-8B77-4A0E685BACEB}" type="presOf" srcId="{E469EEDA-A780-41C6-8F8F-D4AB1AD85CA4}" destId="{E5FE9145-3F69-4452-BD07-3830B07B9A2E}" srcOrd="0" destOrd="0" presId="urn:microsoft.com/office/officeart/2005/8/layout/hList1"/>
    <dgm:cxn modelId="{797C7DE8-9F99-48E4-85AB-3EDE0BDEAFF8}" type="presOf" srcId="{FE98C701-20EC-45AC-9DD8-CFC93EBBC4D1}" destId="{F08D5E8F-331F-4C5D-B506-CDCC6A0C0D7C}" srcOrd="0" destOrd="1" presId="urn:microsoft.com/office/officeart/2005/8/layout/hList1"/>
    <dgm:cxn modelId="{7CF88AE8-BD67-4453-8FDF-636FC26ABFF8}" type="presOf" srcId="{D0B0AC2B-8B18-42BE-864A-5FA5941F8B0D}" destId="{F08D5E8F-331F-4C5D-B506-CDCC6A0C0D7C}" srcOrd="0" destOrd="5" presId="urn:microsoft.com/office/officeart/2005/8/layout/hList1"/>
    <dgm:cxn modelId="{F97118F8-B8A0-4152-AF88-4D0336AE4436}" type="presOf" srcId="{D552FE90-987B-4ED4-86DF-2C3A0D98A98A}" destId="{31149543-3951-46F2-ADF5-D283016C81D3}" srcOrd="0" destOrd="2" presId="urn:microsoft.com/office/officeart/2005/8/layout/hList1"/>
    <dgm:cxn modelId="{F87507F9-7D19-4F6C-82C4-153C4D98B5C8}" srcId="{C2FF5F36-4D0B-4507-AD67-3A8481F421F0}" destId="{ACCF00C3-9FD6-41D6-B6A6-5E6C9ECB2B28}" srcOrd="4" destOrd="0" parTransId="{CBE03A77-010C-4337-9C8B-FF350DADF429}" sibTransId="{B1BD32E2-CCF4-4A02-85C7-7A7C93B142A8}"/>
    <dgm:cxn modelId="{6F5DA4FC-A9AA-4F64-B6CE-4BF4285555B1}" srcId="{74C4FFC5-757A-4C49-9DB3-3535FB210704}" destId="{CF6479D4-F236-427A-85E2-35CD66DE4FC7}" srcOrd="4" destOrd="0" parTransId="{4C20EE7F-06CB-4B63-8425-775B0584BC03}" sibTransId="{AFF02479-60E7-40EF-A432-7A7D07582315}"/>
    <dgm:cxn modelId="{44672DD0-461F-4A9B-B6DF-97D810B8A335}" type="presParOf" srcId="{74D37C65-420B-4A2C-AB03-C5246BBCA548}" destId="{F63D84C1-28EC-4CA1-A5E3-6E55A22B7F35}" srcOrd="0" destOrd="0" presId="urn:microsoft.com/office/officeart/2005/8/layout/hList1"/>
    <dgm:cxn modelId="{4C127EB4-3604-4E6D-8AFF-A0C487EE1C48}" type="presParOf" srcId="{F63D84C1-28EC-4CA1-A5E3-6E55A22B7F35}" destId="{56ACC5E3-BB2C-443C-8AD6-5EE5BCCE2E64}" srcOrd="0" destOrd="0" presId="urn:microsoft.com/office/officeart/2005/8/layout/hList1"/>
    <dgm:cxn modelId="{8440D6BD-7279-4431-A904-10E52EB130C1}" type="presParOf" srcId="{F63D84C1-28EC-4CA1-A5E3-6E55A22B7F35}" destId="{F758F054-FCC7-4294-8BFB-19471F1D7D2E}" srcOrd="1" destOrd="0" presId="urn:microsoft.com/office/officeart/2005/8/layout/hList1"/>
    <dgm:cxn modelId="{4589A45C-59F3-4F73-BD34-086F02C04389}" type="presParOf" srcId="{74D37C65-420B-4A2C-AB03-C5246BBCA548}" destId="{E3365FE6-4328-4F0C-A9F8-9B3070F787D7}" srcOrd="1" destOrd="0" presId="urn:microsoft.com/office/officeart/2005/8/layout/hList1"/>
    <dgm:cxn modelId="{26CAA8DA-64A9-417D-895D-95B200FF0F0A}" type="presParOf" srcId="{74D37C65-420B-4A2C-AB03-C5246BBCA548}" destId="{9FDE479F-CC41-4A10-BE0F-D87632A75B87}" srcOrd="2" destOrd="0" presId="urn:microsoft.com/office/officeart/2005/8/layout/hList1"/>
    <dgm:cxn modelId="{53985B99-C809-4B05-B9E1-4969AB8C6B36}" type="presParOf" srcId="{9FDE479F-CC41-4A10-BE0F-D87632A75B87}" destId="{A09EC2F7-3380-496E-B3C1-53AE01444622}" srcOrd="0" destOrd="0" presId="urn:microsoft.com/office/officeart/2005/8/layout/hList1"/>
    <dgm:cxn modelId="{3FEC66AF-BA4E-46BD-A35E-83FFDDCF06B4}" type="presParOf" srcId="{9FDE479F-CC41-4A10-BE0F-D87632A75B87}" destId="{F08D5E8F-331F-4C5D-B506-CDCC6A0C0D7C}" srcOrd="1" destOrd="0" presId="urn:microsoft.com/office/officeart/2005/8/layout/hList1"/>
    <dgm:cxn modelId="{BB2AA14B-C009-401E-A874-35C54920179F}" type="presParOf" srcId="{74D37C65-420B-4A2C-AB03-C5246BBCA548}" destId="{7DE8A774-BD5E-457D-AF0D-9B0A894AD351}" srcOrd="3" destOrd="0" presId="urn:microsoft.com/office/officeart/2005/8/layout/hList1"/>
    <dgm:cxn modelId="{40EAF0F7-A82D-4E13-BC2B-E76A7B10B482}" type="presParOf" srcId="{74D37C65-420B-4A2C-AB03-C5246BBCA548}" destId="{410B7FCB-D7FE-4941-A4F7-255D7ADE1AC3}" srcOrd="4" destOrd="0" presId="urn:microsoft.com/office/officeart/2005/8/layout/hList1"/>
    <dgm:cxn modelId="{F73A3AF4-F202-47CD-A67D-91985CC2B214}" type="presParOf" srcId="{410B7FCB-D7FE-4941-A4F7-255D7ADE1AC3}" destId="{84FB3955-E973-4AC4-B6D9-2963AB88DCCC}" srcOrd="0" destOrd="0" presId="urn:microsoft.com/office/officeart/2005/8/layout/hList1"/>
    <dgm:cxn modelId="{CB74749E-F3BD-4906-B8FD-4F8196FE677C}" type="presParOf" srcId="{410B7FCB-D7FE-4941-A4F7-255D7ADE1AC3}" destId="{31149543-3951-46F2-ADF5-D283016C81D3}" srcOrd="1" destOrd="0" presId="urn:microsoft.com/office/officeart/2005/8/layout/hList1"/>
    <dgm:cxn modelId="{5E42473E-F258-47A0-8E6E-B3C10B3A60D1}" type="presParOf" srcId="{74D37C65-420B-4A2C-AB03-C5246BBCA548}" destId="{8021289E-970F-4D94-A377-46883812D2B4}" srcOrd="5" destOrd="0" presId="urn:microsoft.com/office/officeart/2005/8/layout/hList1"/>
    <dgm:cxn modelId="{C901D4FF-9593-4538-AB68-4964856D4254}" type="presParOf" srcId="{74D37C65-420B-4A2C-AB03-C5246BBCA548}" destId="{DAFE2BDE-FD94-4C91-A4E8-D0D0F326B99D}" srcOrd="6" destOrd="0" presId="urn:microsoft.com/office/officeart/2005/8/layout/hList1"/>
    <dgm:cxn modelId="{F7C1B263-69EB-4C34-B809-2A4E8CDC63CD}" type="presParOf" srcId="{DAFE2BDE-FD94-4C91-A4E8-D0D0F326B99D}" destId="{80021694-B674-4F5A-9E2A-45872FE60093}" srcOrd="0" destOrd="0" presId="urn:microsoft.com/office/officeart/2005/8/layout/hList1"/>
    <dgm:cxn modelId="{F8BC2C1D-9D7F-40A2-A76B-635FBB4CCA69}" type="presParOf" srcId="{DAFE2BDE-FD94-4C91-A4E8-D0D0F326B99D}" destId="{6745491B-410B-4FDE-840A-A0086A5B80D8}" srcOrd="1" destOrd="0" presId="urn:microsoft.com/office/officeart/2005/8/layout/hList1"/>
    <dgm:cxn modelId="{93B413DB-3532-4E03-9627-904EE36E1023}" type="presParOf" srcId="{74D37C65-420B-4A2C-AB03-C5246BBCA548}" destId="{85FB627B-7335-49EB-967C-1B525002642B}" srcOrd="7" destOrd="0" presId="urn:microsoft.com/office/officeart/2005/8/layout/hList1"/>
    <dgm:cxn modelId="{E835B533-D525-4459-AF45-11D66DB22755}" type="presParOf" srcId="{74D37C65-420B-4A2C-AB03-C5246BBCA548}" destId="{D9273D11-FB35-4BC0-BBB2-91D43B4AC4A7}" srcOrd="8" destOrd="0" presId="urn:microsoft.com/office/officeart/2005/8/layout/hList1"/>
    <dgm:cxn modelId="{5E4BA966-E71C-45D5-8A91-6E04C135F5CE}" type="presParOf" srcId="{D9273D11-FB35-4BC0-BBB2-91D43B4AC4A7}" destId="{E5FE9145-3F69-4452-BD07-3830B07B9A2E}" srcOrd="0" destOrd="0" presId="urn:microsoft.com/office/officeart/2005/8/layout/hList1"/>
    <dgm:cxn modelId="{B8F01FA4-8AAC-443E-862E-32C4C4A7DE51}" type="presParOf" srcId="{D9273D11-FB35-4BC0-BBB2-91D43B4AC4A7}" destId="{76949738-B1B3-4BBC-930A-95F54DD96D5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3D5D84-204F-4DAD-896E-AB26CF1B157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5499C56-8D3E-4D01-A10D-AF36BBEE67D0}">
      <dgm:prSet phldrT="[Text]"/>
      <dgm:spPr/>
      <dgm:t>
        <a:bodyPr/>
        <a:lstStyle/>
        <a:p>
          <a:r>
            <a:rPr lang="en-US" dirty="0"/>
            <a:t>Career Pathways Training Program ($646M)</a:t>
          </a:r>
        </a:p>
      </dgm:t>
    </dgm:pt>
    <dgm:pt modelId="{6B3321DD-1313-43F6-AAFE-DFE184510898}" type="parTrans" cxnId="{E5B0CC0C-E3FF-4A13-A3DA-96F5CD481A83}">
      <dgm:prSet/>
      <dgm:spPr/>
      <dgm:t>
        <a:bodyPr/>
        <a:lstStyle/>
        <a:p>
          <a:endParaRPr lang="en-US"/>
        </a:p>
      </dgm:t>
    </dgm:pt>
    <dgm:pt modelId="{0D4B4F42-9E04-4D5C-A682-0162146FB29F}" type="sibTrans" cxnId="{E5B0CC0C-E3FF-4A13-A3DA-96F5CD481A83}">
      <dgm:prSet/>
      <dgm:spPr/>
      <dgm:t>
        <a:bodyPr/>
        <a:lstStyle/>
        <a:p>
          <a:endParaRPr lang="en-US"/>
        </a:p>
      </dgm:t>
    </dgm:pt>
    <dgm:pt modelId="{508F3374-64A8-4DE5-A0A0-6261173F1FA6}">
      <dgm:prSet phldrT="[Text]"/>
      <dgm:spPr/>
      <dgm:t>
        <a:bodyPr/>
        <a:lstStyle/>
        <a:p>
          <a:r>
            <a:rPr lang="en-US" dirty="0"/>
            <a:t>Student Loan Repayment</a:t>
          </a:r>
        </a:p>
        <a:p>
          <a:r>
            <a:rPr lang="en-US" dirty="0"/>
            <a:t>($48M)</a:t>
          </a:r>
        </a:p>
      </dgm:t>
    </dgm:pt>
    <dgm:pt modelId="{DE0CC4EF-F537-4885-A3E9-7A396AF9C5AC}" type="parTrans" cxnId="{DFCD5798-DCEC-4EB3-AE29-D37EA22304A7}">
      <dgm:prSet/>
      <dgm:spPr/>
      <dgm:t>
        <a:bodyPr/>
        <a:lstStyle/>
        <a:p>
          <a:endParaRPr lang="en-US"/>
        </a:p>
      </dgm:t>
    </dgm:pt>
    <dgm:pt modelId="{DAC06EE4-306C-4A28-AC6D-41D71D10019D}" type="sibTrans" cxnId="{DFCD5798-DCEC-4EB3-AE29-D37EA22304A7}">
      <dgm:prSet/>
      <dgm:spPr/>
      <dgm:t>
        <a:bodyPr/>
        <a:lstStyle/>
        <a:p>
          <a:endParaRPr lang="en-US"/>
        </a:p>
      </dgm:t>
    </dgm:pt>
    <dgm:pt modelId="{3EB78BA5-B9B0-454F-AC10-54F44E53CCFA}">
      <dgm:prSet phldrT="[Text]"/>
      <dgm:spPr/>
      <dgm:t>
        <a:bodyPr/>
        <a:lstStyle/>
        <a:p>
          <a:r>
            <a:rPr lang="en-US" dirty="0"/>
            <a:t>New Careers in Healthcare</a:t>
          </a:r>
        </a:p>
      </dgm:t>
    </dgm:pt>
    <dgm:pt modelId="{E0D6C3A7-C026-426B-9BD4-BA6A3DDFBEF8}" type="parTrans" cxnId="{3597CA9C-4EFA-4333-B465-AC4B10FC8D01}">
      <dgm:prSet/>
      <dgm:spPr/>
      <dgm:t>
        <a:bodyPr/>
        <a:lstStyle/>
        <a:p>
          <a:endParaRPr lang="en-US"/>
        </a:p>
      </dgm:t>
    </dgm:pt>
    <dgm:pt modelId="{AF4759DD-E1F5-416C-AF11-07C69F89200F}" type="sibTrans" cxnId="{3597CA9C-4EFA-4333-B465-AC4B10FC8D01}">
      <dgm:prSet/>
      <dgm:spPr/>
      <dgm:t>
        <a:bodyPr/>
        <a:lstStyle/>
        <a:p>
          <a:endParaRPr lang="en-US"/>
        </a:p>
      </dgm:t>
    </dgm:pt>
    <dgm:pt modelId="{1E007E73-D452-4EE7-9AEC-DEE7C1DE93C9}">
      <dgm:prSet phldrT="[Text]"/>
      <dgm:spPr/>
      <dgm:t>
        <a:bodyPr/>
        <a:lstStyle/>
        <a:p>
          <a:r>
            <a:rPr lang="en-US" dirty="0"/>
            <a:t>Healthcare Career Advancement</a:t>
          </a:r>
        </a:p>
      </dgm:t>
    </dgm:pt>
    <dgm:pt modelId="{F03F4023-1C70-48BE-A537-A81ECC96CA14}" type="parTrans" cxnId="{00C57E83-583A-4C96-AB42-41F5D8E938E6}">
      <dgm:prSet/>
      <dgm:spPr/>
      <dgm:t>
        <a:bodyPr/>
        <a:lstStyle/>
        <a:p>
          <a:endParaRPr lang="en-US"/>
        </a:p>
      </dgm:t>
    </dgm:pt>
    <dgm:pt modelId="{AEE5A522-7CEE-49E0-B632-0BF9BA710EA2}" type="sibTrans" cxnId="{00C57E83-583A-4C96-AB42-41F5D8E938E6}">
      <dgm:prSet/>
      <dgm:spPr/>
      <dgm:t>
        <a:bodyPr/>
        <a:lstStyle/>
        <a:p>
          <a:endParaRPr lang="en-US"/>
        </a:p>
      </dgm:t>
    </dgm:pt>
    <dgm:pt modelId="{DE6F8019-DD0D-4293-8869-96EB96B554CF}">
      <dgm:prSet phldrT="[Text]"/>
      <dgm:spPr/>
      <dgm:t>
        <a:bodyPr/>
        <a:lstStyle/>
        <a:p>
          <a:r>
            <a:rPr lang="en-US" dirty="0"/>
            <a:t>Workforce Programs</a:t>
          </a:r>
        </a:p>
        <a:p>
          <a:r>
            <a:rPr lang="en-US" dirty="0"/>
            <a:t>($694M)</a:t>
          </a:r>
        </a:p>
      </dgm:t>
    </dgm:pt>
    <dgm:pt modelId="{D2408440-D4A6-441B-A0CC-E37A3DDDD242}" type="parTrans" cxnId="{A733A61E-FC12-4231-9BDC-055089CA1835}">
      <dgm:prSet/>
      <dgm:spPr/>
      <dgm:t>
        <a:bodyPr/>
        <a:lstStyle/>
        <a:p>
          <a:endParaRPr lang="en-US"/>
        </a:p>
      </dgm:t>
    </dgm:pt>
    <dgm:pt modelId="{A57570BC-B661-4A83-A23B-8248DE457F5D}" type="sibTrans" cxnId="{A733A61E-FC12-4231-9BDC-055089CA1835}">
      <dgm:prSet/>
      <dgm:spPr/>
      <dgm:t>
        <a:bodyPr/>
        <a:lstStyle/>
        <a:p>
          <a:endParaRPr lang="en-US"/>
        </a:p>
      </dgm:t>
    </dgm:pt>
    <dgm:pt modelId="{26A16E0D-5E58-43FF-A1F1-8BF1123D68F3}" type="pres">
      <dgm:prSet presAssocID="{C93D5D84-204F-4DAD-896E-AB26CF1B1572}" presName="hierChild1" presStyleCnt="0">
        <dgm:presLayoutVars>
          <dgm:chPref val="1"/>
          <dgm:dir/>
          <dgm:animOne val="branch"/>
          <dgm:animLvl val="lvl"/>
          <dgm:resizeHandles/>
        </dgm:presLayoutVars>
      </dgm:prSet>
      <dgm:spPr/>
    </dgm:pt>
    <dgm:pt modelId="{CDACCACF-AC71-4B45-8666-BC922A44075A}" type="pres">
      <dgm:prSet presAssocID="{DE6F8019-DD0D-4293-8869-96EB96B554CF}" presName="hierRoot1" presStyleCnt="0"/>
      <dgm:spPr/>
    </dgm:pt>
    <dgm:pt modelId="{109956F6-AD86-43C4-91E0-180EE6632D87}" type="pres">
      <dgm:prSet presAssocID="{DE6F8019-DD0D-4293-8869-96EB96B554CF}" presName="composite" presStyleCnt="0"/>
      <dgm:spPr/>
    </dgm:pt>
    <dgm:pt modelId="{F58FDB69-D33E-41EA-ADD9-B0DB064CD6AB}" type="pres">
      <dgm:prSet presAssocID="{DE6F8019-DD0D-4293-8869-96EB96B554CF}" presName="background" presStyleLbl="node0" presStyleIdx="0" presStyleCnt="1"/>
      <dgm:spPr/>
    </dgm:pt>
    <dgm:pt modelId="{461A43BC-7188-4148-9E0E-0FD1F0729FFF}" type="pres">
      <dgm:prSet presAssocID="{DE6F8019-DD0D-4293-8869-96EB96B554CF}" presName="text" presStyleLbl="fgAcc0" presStyleIdx="0" presStyleCnt="1">
        <dgm:presLayoutVars>
          <dgm:chPref val="3"/>
        </dgm:presLayoutVars>
      </dgm:prSet>
      <dgm:spPr/>
    </dgm:pt>
    <dgm:pt modelId="{B21789EE-F059-4131-A367-06C627D7B1AA}" type="pres">
      <dgm:prSet presAssocID="{DE6F8019-DD0D-4293-8869-96EB96B554CF}" presName="hierChild2" presStyleCnt="0"/>
      <dgm:spPr/>
    </dgm:pt>
    <dgm:pt modelId="{9BDE6653-2390-4E5A-A8D9-84BCEE25D526}" type="pres">
      <dgm:prSet presAssocID="{6B3321DD-1313-43F6-AAFE-DFE184510898}" presName="Name10" presStyleLbl="parChTrans1D2" presStyleIdx="0" presStyleCnt="2"/>
      <dgm:spPr/>
    </dgm:pt>
    <dgm:pt modelId="{EF824585-59EF-44BA-B14C-B8830B72DA20}" type="pres">
      <dgm:prSet presAssocID="{E5499C56-8D3E-4D01-A10D-AF36BBEE67D0}" presName="hierRoot2" presStyleCnt="0"/>
      <dgm:spPr/>
    </dgm:pt>
    <dgm:pt modelId="{A4461916-355C-4887-B42D-E1AD15BA00EA}" type="pres">
      <dgm:prSet presAssocID="{E5499C56-8D3E-4D01-A10D-AF36BBEE67D0}" presName="composite2" presStyleCnt="0"/>
      <dgm:spPr/>
    </dgm:pt>
    <dgm:pt modelId="{8192F469-170E-4A05-A47E-5F3E7F5D9B8C}" type="pres">
      <dgm:prSet presAssocID="{E5499C56-8D3E-4D01-A10D-AF36BBEE67D0}" presName="background2" presStyleLbl="node2" presStyleIdx="0" presStyleCnt="2"/>
      <dgm:spPr/>
    </dgm:pt>
    <dgm:pt modelId="{8797C1F1-47B2-45AE-ABAB-636EF2667CB3}" type="pres">
      <dgm:prSet presAssocID="{E5499C56-8D3E-4D01-A10D-AF36BBEE67D0}" presName="text2" presStyleLbl="fgAcc2" presStyleIdx="0" presStyleCnt="2">
        <dgm:presLayoutVars>
          <dgm:chPref val="3"/>
        </dgm:presLayoutVars>
      </dgm:prSet>
      <dgm:spPr/>
    </dgm:pt>
    <dgm:pt modelId="{F2FD14A1-4701-43B2-B147-16988B250728}" type="pres">
      <dgm:prSet presAssocID="{E5499C56-8D3E-4D01-A10D-AF36BBEE67D0}" presName="hierChild3" presStyleCnt="0"/>
      <dgm:spPr/>
    </dgm:pt>
    <dgm:pt modelId="{3E723FBB-9974-4852-8D25-48AD1AE911FD}" type="pres">
      <dgm:prSet presAssocID="{E0D6C3A7-C026-426B-9BD4-BA6A3DDFBEF8}" presName="Name17" presStyleLbl="parChTrans1D3" presStyleIdx="0" presStyleCnt="2"/>
      <dgm:spPr/>
    </dgm:pt>
    <dgm:pt modelId="{3F362162-0D30-4E1F-A681-12C3AF981AB4}" type="pres">
      <dgm:prSet presAssocID="{3EB78BA5-B9B0-454F-AC10-54F44E53CCFA}" presName="hierRoot3" presStyleCnt="0"/>
      <dgm:spPr/>
    </dgm:pt>
    <dgm:pt modelId="{98BEB4AE-BBBA-4B3D-B840-515C578DE41B}" type="pres">
      <dgm:prSet presAssocID="{3EB78BA5-B9B0-454F-AC10-54F44E53CCFA}" presName="composite3" presStyleCnt="0"/>
      <dgm:spPr/>
    </dgm:pt>
    <dgm:pt modelId="{4A5D722C-7CD9-425C-91D3-D0846D326B0F}" type="pres">
      <dgm:prSet presAssocID="{3EB78BA5-B9B0-454F-AC10-54F44E53CCFA}" presName="background3" presStyleLbl="node3" presStyleIdx="0" presStyleCnt="2"/>
      <dgm:spPr/>
    </dgm:pt>
    <dgm:pt modelId="{219AC563-719E-4DE0-8596-9FB30A07DD78}" type="pres">
      <dgm:prSet presAssocID="{3EB78BA5-B9B0-454F-AC10-54F44E53CCFA}" presName="text3" presStyleLbl="fgAcc3" presStyleIdx="0" presStyleCnt="2">
        <dgm:presLayoutVars>
          <dgm:chPref val="3"/>
        </dgm:presLayoutVars>
      </dgm:prSet>
      <dgm:spPr/>
    </dgm:pt>
    <dgm:pt modelId="{F1D41DC2-A0C1-4ED0-9949-E7F4DF6BA6DD}" type="pres">
      <dgm:prSet presAssocID="{3EB78BA5-B9B0-454F-AC10-54F44E53CCFA}" presName="hierChild4" presStyleCnt="0"/>
      <dgm:spPr/>
    </dgm:pt>
    <dgm:pt modelId="{9AED6D61-1C4F-4D66-A518-C9A3F9E65732}" type="pres">
      <dgm:prSet presAssocID="{F03F4023-1C70-48BE-A537-A81ECC96CA14}" presName="Name17" presStyleLbl="parChTrans1D3" presStyleIdx="1" presStyleCnt="2"/>
      <dgm:spPr/>
    </dgm:pt>
    <dgm:pt modelId="{07BC0DDF-0027-414F-A1A4-FD24C34697E8}" type="pres">
      <dgm:prSet presAssocID="{1E007E73-D452-4EE7-9AEC-DEE7C1DE93C9}" presName="hierRoot3" presStyleCnt="0"/>
      <dgm:spPr/>
    </dgm:pt>
    <dgm:pt modelId="{8A42A645-D721-459E-86B5-DA6866E01D33}" type="pres">
      <dgm:prSet presAssocID="{1E007E73-D452-4EE7-9AEC-DEE7C1DE93C9}" presName="composite3" presStyleCnt="0"/>
      <dgm:spPr/>
    </dgm:pt>
    <dgm:pt modelId="{F92F4F5C-2797-42A5-8583-7C1165B438AA}" type="pres">
      <dgm:prSet presAssocID="{1E007E73-D452-4EE7-9AEC-DEE7C1DE93C9}" presName="background3" presStyleLbl="node3" presStyleIdx="1" presStyleCnt="2"/>
      <dgm:spPr/>
    </dgm:pt>
    <dgm:pt modelId="{5740D3DA-06AE-4C78-96BD-DBC061899F17}" type="pres">
      <dgm:prSet presAssocID="{1E007E73-D452-4EE7-9AEC-DEE7C1DE93C9}" presName="text3" presStyleLbl="fgAcc3" presStyleIdx="1" presStyleCnt="2">
        <dgm:presLayoutVars>
          <dgm:chPref val="3"/>
        </dgm:presLayoutVars>
      </dgm:prSet>
      <dgm:spPr/>
    </dgm:pt>
    <dgm:pt modelId="{AB384AA7-5A83-417D-9DD0-AA8DBD7FF3B4}" type="pres">
      <dgm:prSet presAssocID="{1E007E73-D452-4EE7-9AEC-DEE7C1DE93C9}" presName="hierChild4" presStyleCnt="0"/>
      <dgm:spPr/>
    </dgm:pt>
    <dgm:pt modelId="{FC6D307C-AC85-4007-B10D-E439B1A9DC38}" type="pres">
      <dgm:prSet presAssocID="{DE0CC4EF-F537-4885-A3E9-7A396AF9C5AC}" presName="Name10" presStyleLbl="parChTrans1D2" presStyleIdx="1" presStyleCnt="2"/>
      <dgm:spPr/>
    </dgm:pt>
    <dgm:pt modelId="{47CA81F9-7B92-443A-A433-C34218F8D974}" type="pres">
      <dgm:prSet presAssocID="{508F3374-64A8-4DE5-A0A0-6261173F1FA6}" presName="hierRoot2" presStyleCnt="0"/>
      <dgm:spPr/>
    </dgm:pt>
    <dgm:pt modelId="{3E8BFFC8-097A-4790-A40D-643CCF5A5D21}" type="pres">
      <dgm:prSet presAssocID="{508F3374-64A8-4DE5-A0A0-6261173F1FA6}" presName="composite2" presStyleCnt="0"/>
      <dgm:spPr/>
    </dgm:pt>
    <dgm:pt modelId="{E21ECBAB-E4BF-4EAB-91A2-CA95A096B5C8}" type="pres">
      <dgm:prSet presAssocID="{508F3374-64A8-4DE5-A0A0-6261173F1FA6}" presName="background2" presStyleLbl="node2" presStyleIdx="1" presStyleCnt="2"/>
      <dgm:spPr/>
    </dgm:pt>
    <dgm:pt modelId="{CDE71C92-6A68-4ACB-AEC1-E836B2B3ABB5}" type="pres">
      <dgm:prSet presAssocID="{508F3374-64A8-4DE5-A0A0-6261173F1FA6}" presName="text2" presStyleLbl="fgAcc2" presStyleIdx="1" presStyleCnt="2">
        <dgm:presLayoutVars>
          <dgm:chPref val="3"/>
        </dgm:presLayoutVars>
      </dgm:prSet>
      <dgm:spPr/>
    </dgm:pt>
    <dgm:pt modelId="{433F2875-759F-4D99-994C-352CC6973ACD}" type="pres">
      <dgm:prSet presAssocID="{508F3374-64A8-4DE5-A0A0-6261173F1FA6}" presName="hierChild3" presStyleCnt="0"/>
      <dgm:spPr/>
    </dgm:pt>
  </dgm:ptLst>
  <dgm:cxnLst>
    <dgm:cxn modelId="{7D938E04-4112-4E4E-904A-D898E1636CC6}" type="presOf" srcId="{6B3321DD-1313-43F6-AAFE-DFE184510898}" destId="{9BDE6653-2390-4E5A-A8D9-84BCEE25D526}" srcOrd="0" destOrd="0" presId="urn:microsoft.com/office/officeart/2005/8/layout/hierarchy1"/>
    <dgm:cxn modelId="{E5B0CC0C-E3FF-4A13-A3DA-96F5CD481A83}" srcId="{DE6F8019-DD0D-4293-8869-96EB96B554CF}" destId="{E5499C56-8D3E-4D01-A10D-AF36BBEE67D0}" srcOrd="0" destOrd="0" parTransId="{6B3321DD-1313-43F6-AAFE-DFE184510898}" sibTransId="{0D4B4F42-9E04-4D5C-A682-0162146FB29F}"/>
    <dgm:cxn modelId="{A733A61E-FC12-4231-9BDC-055089CA1835}" srcId="{C93D5D84-204F-4DAD-896E-AB26CF1B1572}" destId="{DE6F8019-DD0D-4293-8869-96EB96B554CF}" srcOrd="0" destOrd="0" parTransId="{D2408440-D4A6-441B-A0CC-E37A3DDDD242}" sibTransId="{A57570BC-B661-4A83-A23B-8248DE457F5D}"/>
    <dgm:cxn modelId="{FBA9B235-3D16-41E1-87F3-E410D707A541}" type="presOf" srcId="{1E007E73-D452-4EE7-9AEC-DEE7C1DE93C9}" destId="{5740D3DA-06AE-4C78-96BD-DBC061899F17}" srcOrd="0" destOrd="0" presId="urn:microsoft.com/office/officeart/2005/8/layout/hierarchy1"/>
    <dgm:cxn modelId="{88C4743F-3D66-4701-B7F3-55B9EAA162AC}" type="presOf" srcId="{C93D5D84-204F-4DAD-896E-AB26CF1B1572}" destId="{26A16E0D-5E58-43FF-A1F1-8BF1123D68F3}" srcOrd="0" destOrd="0" presId="urn:microsoft.com/office/officeart/2005/8/layout/hierarchy1"/>
    <dgm:cxn modelId="{8C9A2763-66AF-415D-B723-FC265F3F49C7}" type="presOf" srcId="{E0D6C3A7-C026-426B-9BD4-BA6A3DDFBEF8}" destId="{3E723FBB-9974-4852-8D25-48AD1AE911FD}" srcOrd="0" destOrd="0" presId="urn:microsoft.com/office/officeart/2005/8/layout/hierarchy1"/>
    <dgm:cxn modelId="{F3030248-8F42-4BD5-BB7A-11C1EF93FBBD}" type="presOf" srcId="{E5499C56-8D3E-4D01-A10D-AF36BBEE67D0}" destId="{8797C1F1-47B2-45AE-ABAB-636EF2667CB3}" srcOrd="0" destOrd="0" presId="urn:microsoft.com/office/officeart/2005/8/layout/hierarchy1"/>
    <dgm:cxn modelId="{8E6E7E7C-43D6-4FD4-BCEC-780382CB5D09}" type="presOf" srcId="{508F3374-64A8-4DE5-A0A0-6261173F1FA6}" destId="{CDE71C92-6A68-4ACB-AEC1-E836B2B3ABB5}" srcOrd="0" destOrd="0" presId="urn:microsoft.com/office/officeart/2005/8/layout/hierarchy1"/>
    <dgm:cxn modelId="{00C57E83-583A-4C96-AB42-41F5D8E938E6}" srcId="{E5499C56-8D3E-4D01-A10D-AF36BBEE67D0}" destId="{1E007E73-D452-4EE7-9AEC-DEE7C1DE93C9}" srcOrd="1" destOrd="0" parTransId="{F03F4023-1C70-48BE-A537-A81ECC96CA14}" sibTransId="{AEE5A522-7CEE-49E0-B632-0BF9BA710EA2}"/>
    <dgm:cxn modelId="{DFCD5798-DCEC-4EB3-AE29-D37EA22304A7}" srcId="{DE6F8019-DD0D-4293-8869-96EB96B554CF}" destId="{508F3374-64A8-4DE5-A0A0-6261173F1FA6}" srcOrd="1" destOrd="0" parTransId="{DE0CC4EF-F537-4885-A3E9-7A396AF9C5AC}" sibTransId="{DAC06EE4-306C-4A28-AC6D-41D71D10019D}"/>
    <dgm:cxn modelId="{3597CA9C-4EFA-4333-B465-AC4B10FC8D01}" srcId="{E5499C56-8D3E-4D01-A10D-AF36BBEE67D0}" destId="{3EB78BA5-B9B0-454F-AC10-54F44E53CCFA}" srcOrd="0" destOrd="0" parTransId="{E0D6C3A7-C026-426B-9BD4-BA6A3DDFBEF8}" sibTransId="{AF4759DD-E1F5-416C-AF11-07C69F89200F}"/>
    <dgm:cxn modelId="{1583A49D-9C4A-42CB-900B-DE9F34FE7158}" type="presOf" srcId="{3EB78BA5-B9B0-454F-AC10-54F44E53CCFA}" destId="{219AC563-719E-4DE0-8596-9FB30A07DD78}" srcOrd="0" destOrd="0" presId="urn:microsoft.com/office/officeart/2005/8/layout/hierarchy1"/>
    <dgm:cxn modelId="{A85B89CD-3714-4DFD-ADF5-534380B2BFCD}" type="presOf" srcId="{F03F4023-1C70-48BE-A537-A81ECC96CA14}" destId="{9AED6D61-1C4F-4D66-A518-C9A3F9E65732}" srcOrd="0" destOrd="0" presId="urn:microsoft.com/office/officeart/2005/8/layout/hierarchy1"/>
    <dgm:cxn modelId="{861039D2-B36C-414D-9B37-2FAF247270D3}" type="presOf" srcId="{DE6F8019-DD0D-4293-8869-96EB96B554CF}" destId="{461A43BC-7188-4148-9E0E-0FD1F0729FFF}" srcOrd="0" destOrd="0" presId="urn:microsoft.com/office/officeart/2005/8/layout/hierarchy1"/>
    <dgm:cxn modelId="{EF5711F6-C392-44CC-AD55-0DDD4DCFD470}" type="presOf" srcId="{DE0CC4EF-F537-4885-A3E9-7A396AF9C5AC}" destId="{FC6D307C-AC85-4007-B10D-E439B1A9DC38}" srcOrd="0" destOrd="0" presId="urn:microsoft.com/office/officeart/2005/8/layout/hierarchy1"/>
    <dgm:cxn modelId="{D1312BC0-C01D-449E-A3CF-7A95D7518332}" type="presParOf" srcId="{26A16E0D-5E58-43FF-A1F1-8BF1123D68F3}" destId="{CDACCACF-AC71-4B45-8666-BC922A44075A}" srcOrd="0" destOrd="0" presId="urn:microsoft.com/office/officeart/2005/8/layout/hierarchy1"/>
    <dgm:cxn modelId="{43DF63C5-77ED-4D56-A9B0-AD8CBDD6F974}" type="presParOf" srcId="{CDACCACF-AC71-4B45-8666-BC922A44075A}" destId="{109956F6-AD86-43C4-91E0-180EE6632D87}" srcOrd="0" destOrd="0" presId="urn:microsoft.com/office/officeart/2005/8/layout/hierarchy1"/>
    <dgm:cxn modelId="{F7D71B34-E01C-4900-9004-399743EC6900}" type="presParOf" srcId="{109956F6-AD86-43C4-91E0-180EE6632D87}" destId="{F58FDB69-D33E-41EA-ADD9-B0DB064CD6AB}" srcOrd="0" destOrd="0" presId="urn:microsoft.com/office/officeart/2005/8/layout/hierarchy1"/>
    <dgm:cxn modelId="{763F6CC5-B343-47FF-AF49-A73B12986F1C}" type="presParOf" srcId="{109956F6-AD86-43C4-91E0-180EE6632D87}" destId="{461A43BC-7188-4148-9E0E-0FD1F0729FFF}" srcOrd="1" destOrd="0" presId="urn:microsoft.com/office/officeart/2005/8/layout/hierarchy1"/>
    <dgm:cxn modelId="{47868B6A-5243-4F56-979A-E729F22B781C}" type="presParOf" srcId="{CDACCACF-AC71-4B45-8666-BC922A44075A}" destId="{B21789EE-F059-4131-A367-06C627D7B1AA}" srcOrd="1" destOrd="0" presId="urn:microsoft.com/office/officeart/2005/8/layout/hierarchy1"/>
    <dgm:cxn modelId="{BE382139-322D-469D-B479-830117C55119}" type="presParOf" srcId="{B21789EE-F059-4131-A367-06C627D7B1AA}" destId="{9BDE6653-2390-4E5A-A8D9-84BCEE25D526}" srcOrd="0" destOrd="0" presId="urn:microsoft.com/office/officeart/2005/8/layout/hierarchy1"/>
    <dgm:cxn modelId="{2CED855E-7E7E-47F2-B24D-73D9D323E1AE}" type="presParOf" srcId="{B21789EE-F059-4131-A367-06C627D7B1AA}" destId="{EF824585-59EF-44BA-B14C-B8830B72DA20}" srcOrd="1" destOrd="0" presId="urn:microsoft.com/office/officeart/2005/8/layout/hierarchy1"/>
    <dgm:cxn modelId="{4B6DB085-6B78-499B-82AE-4CAFA683FB7B}" type="presParOf" srcId="{EF824585-59EF-44BA-B14C-B8830B72DA20}" destId="{A4461916-355C-4887-B42D-E1AD15BA00EA}" srcOrd="0" destOrd="0" presId="urn:microsoft.com/office/officeart/2005/8/layout/hierarchy1"/>
    <dgm:cxn modelId="{537DF11E-CF2C-4AED-BE88-D501B1D1A9E3}" type="presParOf" srcId="{A4461916-355C-4887-B42D-E1AD15BA00EA}" destId="{8192F469-170E-4A05-A47E-5F3E7F5D9B8C}" srcOrd="0" destOrd="0" presId="urn:microsoft.com/office/officeart/2005/8/layout/hierarchy1"/>
    <dgm:cxn modelId="{9DE8F901-5F3E-4547-B1B9-BD4109C647B5}" type="presParOf" srcId="{A4461916-355C-4887-B42D-E1AD15BA00EA}" destId="{8797C1F1-47B2-45AE-ABAB-636EF2667CB3}" srcOrd="1" destOrd="0" presId="urn:microsoft.com/office/officeart/2005/8/layout/hierarchy1"/>
    <dgm:cxn modelId="{6160EAF6-A37D-47A1-917A-BFD3614B6B42}" type="presParOf" srcId="{EF824585-59EF-44BA-B14C-B8830B72DA20}" destId="{F2FD14A1-4701-43B2-B147-16988B250728}" srcOrd="1" destOrd="0" presId="urn:microsoft.com/office/officeart/2005/8/layout/hierarchy1"/>
    <dgm:cxn modelId="{4AF206B7-B11A-4471-A862-CE7BE5FB4379}" type="presParOf" srcId="{F2FD14A1-4701-43B2-B147-16988B250728}" destId="{3E723FBB-9974-4852-8D25-48AD1AE911FD}" srcOrd="0" destOrd="0" presId="urn:microsoft.com/office/officeart/2005/8/layout/hierarchy1"/>
    <dgm:cxn modelId="{566723C0-7C8E-48F4-8336-850B38892790}" type="presParOf" srcId="{F2FD14A1-4701-43B2-B147-16988B250728}" destId="{3F362162-0D30-4E1F-A681-12C3AF981AB4}" srcOrd="1" destOrd="0" presId="urn:microsoft.com/office/officeart/2005/8/layout/hierarchy1"/>
    <dgm:cxn modelId="{D561F4BE-6497-495D-8721-B0A16EF132E1}" type="presParOf" srcId="{3F362162-0D30-4E1F-A681-12C3AF981AB4}" destId="{98BEB4AE-BBBA-4B3D-B840-515C578DE41B}" srcOrd="0" destOrd="0" presId="urn:microsoft.com/office/officeart/2005/8/layout/hierarchy1"/>
    <dgm:cxn modelId="{7C935AB4-B607-4763-AC0B-61AC2CA19ADB}" type="presParOf" srcId="{98BEB4AE-BBBA-4B3D-B840-515C578DE41B}" destId="{4A5D722C-7CD9-425C-91D3-D0846D326B0F}" srcOrd="0" destOrd="0" presId="urn:microsoft.com/office/officeart/2005/8/layout/hierarchy1"/>
    <dgm:cxn modelId="{19EC84C2-A78E-4DE9-B281-52CFE727EC4A}" type="presParOf" srcId="{98BEB4AE-BBBA-4B3D-B840-515C578DE41B}" destId="{219AC563-719E-4DE0-8596-9FB30A07DD78}" srcOrd="1" destOrd="0" presId="urn:microsoft.com/office/officeart/2005/8/layout/hierarchy1"/>
    <dgm:cxn modelId="{E5F590E0-39B1-4D26-9C7C-8D065D04BB55}" type="presParOf" srcId="{3F362162-0D30-4E1F-A681-12C3AF981AB4}" destId="{F1D41DC2-A0C1-4ED0-9949-E7F4DF6BA6DD}" srcOrd="1" destOrd="0" presId="urn:microsoft.com/office/officeart/2005/8/layout/hierarchy1"/>
    <dgm:cxn modelId="{FAC8387D-7E2A-430A-B339-D5CAF89E54E1}" type="presParOf" srcId="{F2FD14A1-4701-43B2-B147-16988B250728}" destId="{9AED6D61-1C4F-4D66-A518-C9A3F9E65732}" srcOrd="2" destOrd="0" presId="urn:microsoft.com/office/officeart/2005/8/layout/hierarchy1"/>
    <dgm:cxn modelId="{0D0E6642-DC08-497E-AB59-CF290DFDD223}" type="presParOf" srcId="{F2FD14A1-4701-43B2-B147-16988B250728}" destId="{07BC0DDF-0027-414F-A1A4-FD24C34697E8}" srcOrd="3" destOrd="0" presId="urn:microsoft.com/office/officeart/2005/8/layout/hierarchy1"/>
    <dgm:cxn modelId="{D1BA1F3B-0182-4946-930D-56F6976704C4}" type="presParOf" srcId="{07BC0DDF-0027-414F-A1A4-FD24C34697E8}" destId="{8A42A645-D721-459E-86B5-DA6866E01D33}" srcOrd="0" destOrd="0" presId="urn:microsoft.com/office/officeart/2005/8/layout/hierarchy1"/>
    <dgm:cxn modelId="{0E4A803B-90D2-44A0-A2FA-E7BEEE970900}" type="presParOf" srcId="{8A42A645-D721-459E-86B5-DA6866E01D33}" destId="{F92F4F5C-2797-42A5-8583-7C1165B438AA}" srcOrd="0" destOrd="0" presId="urn:microsoft.com/office/officeart/2005/8/layout/hierarchy1"/>
    <dgm:cxn modelId="{F0FC76C7-1624-4DC6-A094-CCBAF36B9CF9}" type="presParOf" srcId="{8A42A645-D721-459E-86B5-DA6866E01D33}" destId="{5740D3DA-06AE-4C78-96BD-DBC061899F17}" srcOrd="1" destOrd="0" presId="urn:microsoft.com/office/officeart/2005/8/layout/hierarchy1"/>
    <dgm:cxn modelId="{0389961B-FB3A-4AC4-B4DF-1A4948E0815F}" type="presParOf" srcId="{07BC0DDF-0027-414F-A1A4-FD24C34697E8}" destId="{AB384AA7-5A83-417D-9DD0-AA8DBD7FF3B4}" srcOrd="1" destOrd="0" presId="urn:microsoft.com/office/officeart/2005/8/layout/hierarchy1"/>
    <dgm:cxn modelId="{87214FC2-D8BF-4AB2-A790-FD9AF97F3A8E}" type="presParOf" srcId="{B21789EE-F059-4131-A367-06C627D7B1AA}" destId="{FC6D307C-AC85-4007-B10D-E439B1A9DC38}" srcOrd="2" destOrd="0" presId="urn:microsoft.com/office/officeart/2005/8/layout/hierarchy1"/>
    <dgm:cxn modelId="{25CED75C-481C-420D-820D-81EE3BF90194}" type="presParOf" srcId="{B21789EE-F059-4131-A367-06C627D7B1AA}" destId="{47CA81F9-7B92-443A-A433-C34218F8D974}" srcOrd="3" destOrd="0" presId="urn:microsoft.com/office/officeart/2005/8/layout/hierarchy1"/>
    <dgm:cxn modelId="{E588918C-4C2D-4987-B053-8D68D22059B9}" type="presParOf" srcId="{47CA81F9-7B92-443A-A433-C34218F8D974}" destId="{3E8BFFC8-097A-4790-A40D-643CCF5A5D21}" srcOrd="0" destOrd="0" presId="urn:microsoft.com/office/officeart/2005/8/layout/hierarchy1"/>
    <dgm:cxn modelId="{636312F9-0717-46F9-8CAC-AE0417DFF191}" type="presParOf" srcId="{3E8BFFC8-097A-4790-A40D-643CCF5A5D21}" destId="{E21ECBAB-E4BF-4EAB-91A2-CA95A096B5C8}" srcOrd="0" destOrd="0" presId="urn:microsoft.com/office/officeart/2005/8/layout/hierarchy1"/>
    <dgm:cxn modelId="{AD985C66-9D8D-4C75-9BB3-59804A46ECEB}" type="presParOf" srcId="{3E8BFFC8-097A-4790-A40D-643CCF5A5D21}" destId="{CDE71C92-6A68-4ACB-AEC1-E836B2B3ABB5}" srcOrd="1" destOrd="0" presId="urn:microsoft.com/office/officeart/2005/8/layout/hierarchy1"/>
    <dgm:cxn modelId="{D6D7D586-1BC8-44C8-9B58-56FFCB5B9F8B}" type="presParOf" srcId="{47CA81F9-7B92-443A-A433-C34218F8D974}" destId="{433F2875-759F-4D99-994C-352CC6973AC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A35105-DEE7-4CE3-A915-C65535A9FF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82C867E-D57F-4992-841B-5E4A80549835}">
      <dgm:prSet phldrT="[Text]"/>
      <dgm:spPr/>
      <dgm:t>
        <a:bodyPr/>
        <a:lstStyle/>
        <a:p>
          <a:pPr>
            <a:buFont typeface="+mj-lt"/>
            <a:buAutoNum type="arabicPeriod"/>
          </a:pPr>
          <a:r>
            <a:rPr lang="en-US" dirty="0"/>
            <a:t>Student Loan Repayment for Qualified Providers</a:t>
          </a:r>
        </a:p>
      </dgm:t>
    </dgm:pt>
    <dgm:pt modelId="{8A59C34E-0864-4CA4-BB8F-F6BA9C373B0B}" type="parTrans" cxnId="{87ECC317-5CD8-4497-B10A-72487F697B10}">
      <dgm:prSet/>
      <dgm:spPr/>
      <dgm:t>
        <a:bodyPr/>
        <a:lstStyle/>
        <a:p>
          <a:endParaRPr lang="en-US"/>
        </a:p>
      </dgm:t>
    </dgm:pt>
    <dgm:pt modelId="{9602ECEA-C113-4A90-960D-546C807DBC27}" type="sibTrans" cxnId="{87ECC317-5CD8-4497-B10A-72487F697B10}">
      <dgm:prSet/>
      <dgm:spPr/>
      <dgm:t>
        <a:bodyPr/>
        <a:lstStyle/>
        <a:p>
          <a:endParaRPr lang="en-US"/>
        </a:p>
      </dgm:t>
    </dgm:pt>
    <dgm:pt modelId="{C97A39AD-3599-4279-84E5-A4E691A8F9A1}">
      <dgm:prSet/>
      <dgm:spPr/>
      <dgm:t>
        <a:bodyPr/>
        <a:lstStyle/>
        <a:p>
          <a:r>
            <a:rPr lang="en-US" dirty="0"/>
            <a:t>Must be in workforce shortage professions and make a 4-year commitment to practice panel with &gt;= 30% Medicaid/Uninsured</a:t>
          </a:r>
        </a:p>
      </dgm:t>
    </dgm:pt>
    <dgm:pt modelId="{9C1D8C63-725E-44F7-B221-592A62E5FCD7}" type="parTrans" cxnId="{8FE0B371-3DCB-4E85-B870-B3301B337ED1}">
      <dgm:prSet/>
      <dgm:spPr/>
      <dgm:t>
        <a:bodyPr/>
        <a:lstStyle/>
        <a:p>
          <a:endParaRPr lang="en-US"/>
        </a:p>
      </dgm:t>
    </dgm:pt>
    <dgm:pt modelId="{DF492DF1-EBF1-4EB0-845A-0B016A8F93F4}" type="sibTrans" cxnId="{8FE0B371-3DCB-4E85-B870-B3301B337ED1}">
      <dgm:prSet/>
      <dgm:spPr/>
      <dgm:t>
        <a:bodyPr/>
        <a:lstStyle/>
        <a:p>
          <a:endParaRPr lang="en-US"/>
        </a:p>
      </dgm:t>
    </dgm:pt>
    <dgm:pt modelId="{268B5A25-924C-41A5-B2CC-B2B0B9180624}">
      <dgm:prSet/>
      <dgm:spPr/>
      <dgm:t>
        <a:bodyPr/>
        <a:lstStyle/>
        <a:p>
          <a:r>
            <a:rPr lang="en-US" dirty="0"/>
            <a:t>Psychiatrists, primary care physicians, dentists, nurse practitioners, and pediatric nurse specialists</a:t>
          </a:r>
        </a:p>
      </dgm:t>
    </dgm:pt>
    <dgm:pt modelId="{BEDB5B20-E4DE-4F26-B918-219DADA175D3}" type="parTrans" cxnId="{D2ACE267-A8AB-4609-A0EF-DF22F95D9183}">
      <dgm:prSet/>
      <dgm:spPr/>
      <dgm:t>
        <a:bodyPr/>
        <a:lstStyle/>
        <a:p>
          <a:endParaRPr lang="en-US"/>
        </a:p>
      </dgm:t>
    </dgm:pt>
    <dgm:pt modelId="{E679A6FF-BBF6-4EBF-AA03-B758B04846AD}" type="sibTrans" cxnId="{D2ACE267-A8AB-4609-A0EF-DF22F95D9183}">
      <dgm:prSet/>
      <dgm:spPr/>
      <dgm:t>
        <a:bodyPr/>
        <a:lstStyle/>
        <a:p>
          <a:endParaRPr lang="en-US"/>
        </a:p>
      </dgm:t>
    </dgm:pt>
    <dgm:pt modelId="{0A293292-2163-44EB-8AE8-F36A2C69AD39}">
      <dgm:prSet/>
      <dgm:spPr/>
      <dgm:t>
        <a:bodyPr/>
        <a:lstStyle/>
        <a:p>
          <a:r>
            <a:rPr lang="en-US" dirty="0"/>
            <a:t>Career Pathways Training (CPT)</a:t>
          </a:r>
        </a:p>
      </dgm:t>
    </dgm:pt>
    <dgm:pt modelId="{8939F32E-1D12-482E-AAB0-2137EAAE6D0B}" type="parTrans" cxnId="{A05C6DCA-C4CE-427E-AC69-40F4199F1F5C}">
      <dgm:prSet/>
      <dgm:spPr/>
      <dgm:t>
        <a:bodyPr/>
        <a:lstStyle/>
        <a:p>
          <a:endParaRPr lang="en-US"/>
        </a:p>
      </dgm:t>
    </dgm:pt>
    <dgm:pt modelId="{B4A8479F-92A4-4CD1-A7AE-7B5E368FDBF7}" type="sibTrans" cxnId="{A05C6DCA-C4CE-427E-AC69-40F4199F1F5C}">
      <dgm:prSet/>
      <dgm:spPr/>
      <dgm:t>
        <a:bodyPr/>
        <a:lstStyle/>
        <a:p>
          <a:endParaRPr lang="en-US"/>
        </a:p>
      </dgm:t>
    </dgm:pt>
    <dgm:pt modelId="{4E85970D-A9A8-4735-81EB-E2F7B221C674}">
      <dgm:prSet/>
      <dgm:spPr/>
      <dgm:t>
        <a:bodyPr/>
        <a:lstStyle/>
        <a:p>
          <a:r>
            <a:rPr lang="en-US" dirty="0"/>
            <a:t>Fund training and education for career advancement and unemployed individuals who make a 3-year commitment to practice panel with &gt;= 30% Medicaid/Uninsured</a:t>
          </a:r>
        </a:p>
      </dgm:t>
    </dgm:pt>
    <dgm:pt modelId="{43DF87F2-720B-4114-BC56-87292937D057}" type="parTrans" cxnId="{46BC9C08-4FF1-4885-BAD6-054A4DBBA4E9}">
      <dgm:prSet/>
      <dgm:spPr/>
      <dgm:t>
        <a:bodyPr/>
        <a:lstStyle/>
        <a:p>
          <a:endParaRPr lang="en-US"/>
        </a:p>
      </dgm:t>
    </dgm:pt>
    <dgm:pt modelId="{8F1A1EF8-0AD3-4B44-A1EF-32F12B6D0281}" type="sibTrans" cxnId="{46BC9C08-4FF1-4885-BAD6-054A4DBBA4E9}">
      <dgm:prSet/>
      <dgm:spPr/>
      <dgm:t>
        <a:bodyPr/>
        <a:lstStyle/>
        <a:p>
          <a:endParaRPr lang="en-US"/>
        </a:p>
      </dgm:t>
    </dgm:pt>
    <dgm:pt modelId="{A6E8803D-91D9-4F76-8003-62A41BF7EAC1}">
      <dgm:prSet/>
      <dgm:spPr/>
      <dgm:t>
        <a:bodyPr/>
        <a:lstStyle/>
        <a:p>
          <a:r>
            <a:rPr lang="en-US" dirty="0"/>
            <a:t>Administered by WIOs, 3 regions across the state</a:t>
          </a:r>
        </a:p>
      </dgm:t>
    </dgm:pt>
    <dgm:pt modelId="{C502EE2D-A63D-4E3D-A235-40CBD85BDD49}" type="parTrans" cxnId="{0D7B992B-C8BD-4BA4-909E-6B3B6D2ED5EB}">
      <dgm:prSet/>
      <dgm:spPr/>
      <dgm:t>
        <a:bodyPr/>
        <a:lstStyle/>
        <a:p>
          <a:endParaRPr lang="en-US"/>
        </a:p>
      </dgm:t>
    </dgm:pt>
    <dgm:pt modelId="{725FC92B-ED84-4167-9F83-2DEF26DCACD2}" type="sibTrans" cxnId="{0D7B992B-C8BD-4BA4-909E-6B3B6D2ED5EB}">
      <dgm:prSet/>
      <dgm:spPr/>
      <dgm:t>
        <a:bodyPr/>
        <a:lstStyle/>
        <a:p>
          <a:endParaRPr lang="en-US"/>
        </a:p>
      </dgm:t>
    </dgm:pt>
    <dgm:pt modelId="{1DC3C136-AB0F-47DC-B306-B60E7D8BCE5F}">
      <dgm:prSet/>
      <dgm:spPr/>
      <dgm:t>
        <a:bodyPr/>
        <a:lstStyle/>
        <a:p>
          <a:r>
            <a:rPr lang="en-US" dirty="0"/>
            <a:t>Nursing, Professional Technical, and Frontline Public Health Worker titles</a:t>
          </a:r>
        </a:p>
      </dgm:t>
    </dgm:pt>
    <dgm:pt modelId="{254F91AE-DA3E-440F-914F-679A27A23CBC}" type="parTrans" cxnId="{528BE698-D9B0-411E-81B4-F5188F231E8E}">
      <dgm:prSet/>
      <dgm:spPr/>
      <dgm:t>
        <a:bodyPr/>
        <a:lstStyle/>
        <a:p>
          <a:endParaRPr lang="en-US"/>
        </a:p>
      </dgm:t>
    </dgm:pt>
    <dgm:pt modelId="{6BEEB18D-73D9-4856-A1AB-EFFE6EA653E2}" type="sibTrans" cxnId="{528BE698-D9B0-411E-81B4-F5188F231E8E}">
      <dgm:prSet/>
      <dgm:spPr/>
      <dgm:t>
        <a:bodyPr/>
        <a:lstStyle/>
        <a:p>
          <a:endParaRPr lang="en-US"/>
        </a:p>
      </dgm:t>
    </dgm:pt>
    <dgm:pt modelId="{E9093BEC-9302-4E8E-A2D0-F07678345A3F}" type="pres">
      <dgm:prSet presAssocID="{99A35105-DEE7-4CE3-A915-C65535A9FF69}" presName="linear" presStyleCnt="0">
        <dgm:presLayoutVars>
          <dgm:animLvl val="lvl"/>
          <dgm:resizeHandles val="exact"/>
        </dgm:presLayoutVars>
      </dgm:prSet>
      <dgm:spPr/>
    </dgm:pt>
    <dgm:pt modelId="{A4A1A2D4-9029-47F1-B3C2-35B57A290F8D}" type="pres">
      <dgm:prSet presAssocID="{682C867E-D57F-4992-841B-5E4A80549835}" presName="parentText" presStyleLbl="node1" presStyleIdx="0" presStyleCnt="2">
        <dgm:presLayoutVars>
          <dgm:chMax val="0"/>
          <dgm:bulletEnabled val="1"/>
        </dgm:presLayoutVars>
      </dgm:prSet>
      <dgm:spPr/>
    </dgm:pt>
    <dgm:pt modelId="{2FA39896-33A2-417E-BAEE-3F1D72174F07}" type="pres">
      <dgm:prSet presAssocID="{682C867E-D57F-4992-841B-5E4A80549835}" presName="childText" presStyleLbl="revTx" presStyleIdx="0" presStyleCnt="2">
        <dgm:presLayoutVars>
          <dgm:bulletEnabled val="1"/>
        </dgm:presLayoutVars>
      </dgm:prSet>
      <dgm:spPr/>
    </dgm:pt>
    <dgm:pt modelId="{C3739B27-C8E5-4AE9-BBD4-B7C40F981BF2}" type="pres">
      <dgm:prSet presAssocID="{0A293292-2163-44EB-8AE8-F36A2C69AD39}" presName="parentText" presStyleLbl="node1" presStyleIdx="1" presStyleCnt="2">
        <dgm:presLayoutVars>
          <dgm:chMax val="0"/>
          <dgm:bulletEnabled val="1"/>
        </dgm:presLayoutVars>
      </dgm:prSet>
      <dgm:spPr/>
    </dgm:pt>
    <dgm:pt modelId="{AA4942AE-4B0B-4323-9F38-7EC55E881643}" type="pres">
      <dgm:prSet presAssocID="{0A293292-2163-44EB-8AE8-F36A2C69AD39}" presName="childText" presStyleLbl="revTx" presStyleIdx="1" presStyleCnt="2">
        <dgm:presLayoutVars>
          <dgm:bulletEnabled val="1"/>
        </dgm:presLayoutVars>
      </dgm:prSet>
      <dgm:spPr/>
    </dgm:pt>
  </dgm:ptLst>
  <dgm:cxnLst>
    <dgm:cxn modelId="{46BC9C08-4FF1-4885-BAD6-054A4DBBA4E9}" srcId="{0A293292-2163-44EB-8AE8-F36A2C69AD39}" destId="{4E85970D-A9A8-4735-81EB-E2F7B221C674}" srcOrd="0" destOrd="0" parTransId="{43DF87F2-720B-4114-BC56-87292937D057}" sibTransId="{8F1A1EF8-0AD3-4B44-A1EF-32F12B6D0281}"/>
    <dgm:cxn modelId="{87ECC317-5CD8-4497-B10A-72487F697B10}" srcId="{99A35105-DEE7-4CE3-A915-C65535A9FF69}" destId="{682C867E-D57F-4992-841B-5E4A80549835}" srcOrd="0" destOrd="0" parTransId="{8A59C34E-0864-4CA4-BB8F-F6BA9C373B0B}" sibTransId="{9602ECEA-C113-4A90-960D-546C807DBC27}"/>
    <dgm:cxn modelId="{0D7B992B-C8BD-4BA4-909E-6B3B6D2ED5EB}" srcId="{0A293292-2163-44EB-8AE8-F36A2C69AD39}" destId="{A6E8803D-91D9-4F76-8003-62A41BF7EAC1}" srcOrd="1" destOrd="0" parTransId="{C502EE2D-A63D-4E3D-A235-40CBD85BDD49}" sibTransId="{725FC92B-ED84-4167-9F83-2DEF26DCACD2}"/>
    <dgm:cxn modelId="{275A3239-A291-4629-B7EF-7B6F9CD5D0E4}" type="presOf" srcId="{0A293292-2163-44EB-8AE8-F36A2C69AD39}" destId="{C3739B27-C8E5-4AE9-BBD4-B7C40F981BF2}" srcOrd="0" destOrd="0" presId="urn:microsoft.com/office/officeart/2005/8/layout/vList2"/>
    <dgm:cxn modelId="{D2ACE267-A8AB-4609-A0EF-DF22F95D9183}" srcId="{682C867E-D57F-4992-841B-5E4A80549835}" destId="{268B5A25-924C-41A5-B2CC-B2B0B9180624}" srcOrd="1" destOrd="0" parTransId="{BEDB5B20-E4DE-4F26-B918-219DADA175D3}" sibTransId="{E679A6FF-BBF6-4EBF-AA03-B758B04846AD}"/>
    <dgm:cxn modelId="{8FE0B371-3DCB-4E85-B870-B3301B337ED1}" srcId="{682C867E-D57F-4992-841B-5E4A80549835}" destId="{C97A39AD-3599-4279-84E5-A4E691A8F9A1}" srcOrd="0" destOrd="0" parTransId="{9C1D8C63-725E-44F7-B221-592A62E5FCD7}" sibTransId="{DF492DF1-EBF1-4EB0-845A-0B016A8F93F4}"/>
    <dgm:cxn modelId="{6114C87A-FDDC-450C-A7F8-4E5B3456413A}" type="presOf" srcId="{268B5A25-924C-41A5-B2CC-B2B0B9180624}" destId="{2FA39896-33A2-417E-BAEE-3F1D72174F07}" srcOrd="0" destOrd="1" presId="urn:microsoft.com/office/officeart/2005/8/layout/vList2"/>
    <dgm:cxn modelId="{528BE698-D9B0-411E-81B4-F5188F231E8E}" srcId="{0A293292-2163-44EB-8AE8-F36A2C69AD39}" destId="{1DC3C136-AB0F-47DC-B306-B60E7D8BCE5F}" srcOrd="2" destOrd="0" parTransId="{254F91AE-DA3E-440F-914F-679A27A23CBC}" sibTransId="{6BEEB18D-73D9-4856-A1AB-EFFE6EA653E2}"/>
    <dgm:cxn modelId="{028BA49D-56A8-4E66-9EE6-FFF1862A1556}" type="presOf" srcId="{A6E8803D-91D9-4F76-8003-62A41BF7EAC1}" destId="{AA4942AE-4B0B-4323-9F38-7EC55E881643}" srcOrd="0" destOrd="1" presId="urn:microsoft.com/office/officeart/2005/8/layout/vList2"/>
    <dgm:cxn modelId="{AB14B4A7-0CA3-422D-B5F3-665E7BB610DE}" type="presOf" srcId="{1DC3C136-AB0F-47DC-B306-B60E7D8BCE5F}" destId="{AA4942AE-4B0B-4323-9F38-7EC55E881643}" srcOrd="0" destOrd="2" presId="urn:microsoft.com/office/officeart/2005/8/layout/vList2"/>
    <dgm:cxn modelId="{ACADE2BD-FB4C-4D0D-812D-73CC92344BDD}" type="presOf" srcId="{C97A39AD-3599-4279-84E5-A4E691A8F9A1}" destId="{2FA39896-33A2-417E-BAEE-3F1D72174F07}" srcOrd="0" destOrd="0" presId="urn:microsoft.com/office/officeart/2005/8/layout/vList2"/>
    <dgm:cxn modelId="{A05C6DCA-C4CE-427E-AC69-40F4199F1F5C}" srcId="{99A35105-DEE7-4CE3-A915-C65535A9FF69}" destId="{0A293292-2163-44EB-8AE8-F36A2C69AD39}" srcOrd="1" destOrd="0" parTransId="{8939F32E-1D12-482E-AAB0-2137EAAE6D0B}" sibTransId="{B4A8479F-92A4-4CD1-A7AE-7B5E368FDBF7}"/>
    <dgm:cxn modelId="{88C410DB-32B5-428E-8D2C-340B0883FF32}" type="presOf" srcId="{99A35105-DEE7-4CE3-A915-C65535A9FF69}" destId="{E9093BEC-9302-4E8E-A2D0-F07678345A3F}" srcOrd="0" destOrd="0" presId="urn:microsoft.com/office/officeart/2005/8/layout/vList2"/>
    <dgm:cxn modelId="{737669E5-02FD-43C6-B1E6-C74E8A49C4BB}" type="presOf" srcId="{4E85970D-A9A8-4735-81EB-E2F7B221C674}" destId="{AA4942AE-4B0B-4323-9F38-7EC55E881643}" srcOrd="0" destOrd="0" presId="urn:microsoft.com/office/officeart/2005/8/layout/vList2"/>
    <dgm:cxn modelId="{AD6D99E5-FB30-4FA5-932F-EC84AEF48217}" type="presOf" srcId="{682C867E-D57F-4992-841B-5E4A80549835}" destId="{A4A1A2D4-9029-47F1-B3C2-35B57A290F8D}" srcOrd="0" destOrd="0" presId="urn:microsoft.com/office/officeart/2005/8/layout/vList2"/>
    <dgm:cxn modelId="{3C10FDBC-C9E6-4059-A2E1-FEDC2FF10D93}" type="presParOf" srcId="{E9093BEC-9302-4E8E-A2D0-F07678345A3F}" destId="{A4A1A2D4-9029-47F1-B3C2-35B57A290F8D}" srcOrd="0" destOrd="0" presId="urn:microsoft.com/office/officeart/2005/8/layout/vList2"/>
    <dgm:cxn modelId="{2711FE35-CBAE-4854-AA85-1D265CB78981}" type="presParOf" srcId="{E9093BEC-9302-4E8E-A2D0-F07678345A3F}" destId="{2FA39896-33A2-417E-BAEE-3F1D72174F07}" srcOrd="1" destOrd="0" presId="urn:microsoft.com/office/officeart/2005/8/layout/vList2"/>
    <dgm:cxn modelId="{49999257-273A-4C85-A2B6-B26F8DD59599}" type="presParOf" srcId="{E9093BEC-9302-4E8E-A2D0-F07678345A3F}" destId="{C3739B27-C8E5-4AE9-BBD4-B7C40F981BF2}" srcOrd="2" destOrd="0" presId="urn:microsoft.com/office/officeart/2005/8/layout/vList2"/>
    <dgm:cxn modelId="{AADDA933-5E40-48EF-8375-4F80BC2237EB}" type="presParOf" srcId="{E9093BEC-9302-4E8E-A2D0-F07678345A3F}" destId="{AA4942AE-4B0B-4323-9F38-7EC55E88164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E33F9A-6078-493D-A18E-F76CDE2CA1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A021552-901C-48C9-9EAF-B668FA6397DF}">
      <dgm:prSet phldrT="[Text]"/>
      <dgm:spPr/>
      <dgm:t>
        <a:bodyPr/>
        <a:lstStyle/>
        <a:p>
          <a:pPr>
            <a:buFont typeface="Arial" panose="020B0604020202020204" pitchFamily="34" charset="0"/>
            <a:buChar char="•"/>
          </a:pPr>
          <a:r>
            <a:rPr lang="en-US" dirty="0"/>
            <a:t>Cooperative Funding Agreement</a:t>
          </a:r>
        </a:p>
      </dgm:t>
    </dgm:pt>
    <dgm:pt modelId="{2ACEFBF2-DEE3-49E3-AAAD-1C71E73B20CC}" type="parTrans" cxnId="{1BC5A657-0DC8-41ED-A678-5F6D3E66AD9A}">
      <dgm:prSet/>
      <dgm:spPr/>
      <dgm:t>
        <a:bodyPr/>
        <a:lstStyle/>
        <a:p>
          <a:endParaRPr lang="en-US"/>
        </a:p>
      </dgm:t>
    </dgm:pt>
    <dgm:pt modelId="{0063FA47-6CD7-4E89-9E6F-5A591646BA9E}" type="sibTrans" cxnId="{1BC5A657-0DC8-41ED-A678-5F6D3E66AD9A}">
      <dgm:prSet/>
      <dgm:spPr/>
      <dgm:t>
        <a:bodyPr/>
        <a:lstStyle/>
        <a:p>
          <a:endParaRPr lang="en-US"/>
        </a:p>
      </dgm:t>
    </dgm:pt>
    <dgm:pt modelId="{1C1CDD86-3119-4C1B-A1EF-6DDD3FCBC452}">
      <dgm:prSet/>
      <dgm:spPr/>
      <dgm:t>
        <a:bodyPr/>
        <a:lstStyle/>
        <a:p>
          <a:r>
            <a:rPr lang="en-US" dirty="0"/>
            <a:t>Hospital global budgets</a:t>
          </a:r>
        </a:p>
      </dgm:t>
    </dgm:pt>
    <dgm:pt modelId="{D11D5AB3-E3E4-4353-AFDE-549D1AEBAE93}" type="parTrans" cxnId="{DE85224A-AB73-4447-8139-130479DB6C2B}">
      <dgm:prSet/>
      <dgm:spPr/>
      <dgm:t>
        <a:bodyPr/>
        <a:lstStyle/>
        <a:p>
          <a:endParaRPr lang="en-US"/>
        </a:p>
      </dgm:t>
    </dgm:pt>
    <dgm:pt modelId="{3CE764E7-D2AE-4B7A-946F-9E07D70F52C7}" type="sibTrans" cxnId="{DE85224A-AB73-4447-8139-130479DB6C2B}">
      <dgm:prSet/>
      <dgm:spPr/>
      <dgm:t>
        <a:bodyPr/>
        <a:lstStyle/>
        <a:p>
          <a:endParaRPr lang="en-US"/>
        </a:p>
      </dgm:t>
    </dgm:pt>
    <dgm:pt modelId="{8CD27EC6-DB36-4D99-BC72-97BC3789CE5F}">
      <dgm:prSet/>
      <dgm:spPr/>
      <dgm:t>
        <a:bodyPr/>
        <a:lstStyle/>
        <a:p>
          <a:r>
            <a:rPr lang="en-US" dirty="0"/>
            <a:t>Primary Care Ahead</a:t>
          </a:r>
        </a:p>
      </dgm:t>
    </dgm:pt>
    <dgm:pt modelId="{E7BF83CB-E764-4B74-9144-546BDF2B0866}" type="parTrans" cxnId="{17DA70F8-F7B5-491D-BA68-D614B301C23F}">
      <dgm:prSet/>
      <dgm:spPr/>
      <dgm:t>
        <a:bodyPr/>
        <a:lstStyle/>
        <a:p>
          <a:endParaRPr lang="en-US"/>
        </a:p>
      </dgm:t>
    </dgm:pt>
    <dgm:pt modelId="{6A447A5E-C47F-4676-998B-45159AFBC6FD}" type="sibTrans" cxnId="{17DA70F8-F7B5-491D-BA68-D614B301C23F}">
      <dgm:prSet/>
      <dgm:spPr/>
      <dgm:t>
        <a:bodyPr/>
        <a:lstStyle/>
        <a:p>
          <a:endParaRPr lang="en-US"/>
        </a:p>
      </dgm:t>
    </dgm:pt>
    <dgm:pt modelId="{0EB923B7-87E0-4D81-9BE7-6FC1D66E2C96}">
      <dgm:prSet phldrT="[Text]"/>
      <dgm:spPr/>
      <dgm:t>
        <a:bodyPr/>
        <a:lstStyle/>
        <a:p>
          <a:r>
            <a:rPr lang="en-US" b="0" i="0" dirty="0"/>
            <a:t>support initial investments for states to begin planning activities during the Model’s pre-implementation period and the initial performance years of the model</a:t>
          </a:r>
          <a:endParaRPr lang="en-US" dirty="0"/>
        </a:p>
      </dgm:t>
    </dgm:pt>
    <dgm:pt modelId="{A5291098-49F8-4C69-8738-90CC39D9EB1A}" type="parTrans" cxnId="{A2283061-E06A-45E4-83CD-D062656397CE}">
      <dgm:prSet/>
      <dgm:spPr/>
      <dgm:t>
        <a:bodyPr/>
        <a:lstStyle/>
        <a:p>
          <a:endParaRPr lang="en-US"/>
        </a:p>
      </dgm:t>
    </dgm:pt>
    <dgm:pt modelId="{5235119B-9DFF-4435-B9DF-0DFA6E1169C5}" type="sibTrans" cxnId="{A2283061-E06A-45E4-83CD-D062656397CE}">
      <dgm:prSet/>
      <dgm:spPr/>
      <dgm:t>
        <a:bodyPr/>
        <a:lstStyle/>
        <a:p>
          <a:endParaRPr lang="en-US"/>
        </a:p>
      </dgm:t>
    </dgm:pt>
    <dgm:pt modelId="{65A81514-597B-416E-9213-40C73624B4CC}">
      <dgm:prSet/>
      <dgm:spPr/>
      <dgm:t>
        <a:bodyPr/>
        <a:lstStyle/>
        <a:p>
          <a:r>
            <a:rPr lang="en-US" b="0" i="0"/>
            <a:t>provide hospitals with a fixed amount of revenue for the upcoming year for a specific patient population or program, such as Medicare fee-for-service beneficiaries</a:t>
          </a:r>
          <a:endParaRPr lang="en-US" dirty="0"/>
        </a:p>
      </dgm:t>
    </dgm:pt>
    <dgm:pt modelId="{0A4F703D-D21C-4B0E-A7C8-73770F4D3531}" type="parTrans" cxnId="{9607CE11-A0C6-4BBF-ACD1-E651F309BCC7}">
      <dgm:prSet/>
      <dgm:spPr/>
      <dgm:t>
        <a:bodyPr/>
        <a:lstStyle/>
        <a:p>
          <a:endParaRPr lang="en-US"/>
        </a:p>
      </dgm:t>
    </dgm:pt>
    <dgm:pt modelId="{6B184CFE-3E79-4C6C-A1F6-CDA806C39BDA}" type="sibTrans" cxnId="{9607CE11-A0C6-4BBF-ACD1-E651F309BCC7}">
      <dgm:prSet/>
      <dgm:spPr/>
      <dgm:t>
        <a:bodyPr/>
        <a:lstStyle/>
        <a:p>
          <a:endParaRPr lang="en-US"/>
        </a:p>
      </dgm:t>
    </dgm:pt>
    <dgm:pt modelId="{66C4F3D3-0F50-43C4-965D-FA7DA439907E}">
      <dgm:prSet/>
      <dgm:spPr/>
      <dgm:t>
        <a:bodyPr/>
        <a:lstStyle/>
        <a:p>
          <a:r>
            <a:rPr lang="en-US" b="0" i="0"/>
            <a:t>Primary Care AHEAD will align with ongoing Medicaid transformation efforts within each participating state and aims to increase Medicare investment in primary care.</a:t>
          </a:r>
          <a:endParaRPr lang="en-US" dirty="0"/>
        </a:p>
      </dgm:t>
    </dgm:pt>
    <dgm:pt modelId="{02EB81AC-3BCC-4092-958E-54737CFE0E10}" type="parTrans" cxnId="{9E4B3E31-D966-4D43-8CC5-02283A22789D}">
      <dgm:prSet/>
      <dgm:spPr/>
      <dgm:t>
        <a:bodyPr/>
        <a:lstStyle/>
        <a:p>
          <a:endParaRPr lang="en-US"/>
        </a:p>
      </dgm:t>
    </dgm:pt>
    <dgm:pt modelId="{8C7599FE-0A35-437C-8F40-EBA1DBB348CA}" type="sibTrans" cxnId="{9E4B3E31-D966-4D43-8CC5-02283A22789D}">
      <dgm:prSet/>
      <dgm:spPr/>
      <dgm:t>
        <a:bodyPr/>
        <a:lstStyle/>
        <a:p>
          <a:endParaRPr lang="en-US"/>
        </a:p>
      </dgm:t>
    </dgm:pt>
    <dgm:pt modelId="{D5B6CBA5-2887-4EC9-A3CA-3732FC270BEB}" type="pres">
      <dgm:prSet presAssocID="{ECE33F9A-6078-493D-A18E-F76CDE2CA11C}" presName="Name0" presStyleCnt="0">
        <dgm:presLayoutVars>
          <dgm:dir/>
          <dgm:animLvl val="lvl"/>
          <dgm:resizeHandles val="exact"/>
        </dgm:presLayoutVars>
      </dgm:prSet>
      <dgm:spPr/>
    </dgm:pt>
    <dgm:pt modelId="{04AFA69F-5381-4D53-8606-6E3DB024B298}" type="pres">
      <dgm:prSet presAssocID="{8A021552-901C-48C9-9EAF-B668FA6397DF}" presName="linNode" presStyleCnt="0"/>
      <dgm:spPr/>
    </dgm:pt>
    <dgm:pt modelId="{AB827C8D-8B50-4093-9EDF-FDEDBAEF43FB}" type="pres">
      <dgm:prSet presAssocID="{8A021552-901C-48C9-9EAF-B668FA6397DF}" presName="parentText" presStyleLbl="node1" presStyleIdx="0" presStyleCnt="3" custScaleX="97420">
        <dgm:presLayoutVars>
          <dgm:chMax val="1"/>
          <dgm:bulletEnabled val="1"/>
        </dgm:presLayoutVars>
      </dgm:prSet>
      <dgm:spPr/>
    </dgm:pt>
    <dgm:pt modelId="{5D503820-0EDF-4A00-8CA7-7F83154DACA8}" type="pres">
      <dgm:prSet presAssocID="{8A021552-901C-48C9-9EAF-B668FA6397DF}" presName="descendantText" presStyleLbl="alignAccFollowNode1" presStyleIdx="0" presStyleCnt="3">
        <dgm:presLayoutVars>
          <dgm:bulletEnabled val="1"/>
        </dgm:presLayoutVars>
      </dgm:prSet>
      <dgm:spPr/>
    </dgm:pt>
    <dgm:pt modelId="{3044844D-AE6F-4DE2-8D05-C60373232853}" type="pres">
      <dgm:prSet presAssocID="{0063FA47-6CD7-4E89-9E6F-5A591646BA9E}" presName="sp" presStyleCnt="0"/>
      <dgm:spPr/>
    </dgm:pt>
    <dgm:pt modelId="{61AC3A8A-DAC2-4476-BD78-6CF32EAADA58}" type="pres">
      <dgm:prSet presAssocID="{1C1CDD86-3119-4C1B-A1EF-6DDD3FCBC452}" presName="linNode" presStyleCnt="0"/>
      <dgm:spPr/>
    </dgm:pt>
    <dgm:pt modelId="{6CD1F08D-74B9-41CC-8528-E9C5FA0B4BAA}" type="pres">
      <dgm:prSet presAssocID="{1C1CDD86-3119-4C1B-A1EF-6DDD3FCBC452}" presName="parentText" presStyleLbl="node1" presStyleIdx="1" presStyleCnt="3">
        <dgm:presLayoutVars>
          <dgm:chMax val="1"/>
          <dgm:bulletEnabled val="1"/>
        </dgm:presLayoutVars>
      </dgm:prSet>
      <dgm:spPr/>
    </dgm:pt>
    <dgm:pt modelId="{C744D3B8-F348-4E5F-A6C9-538F90CE66CB}" type="pres">
      <dgm:prSet presAssocID="{1C1CDD86-3119-4C1B-A1EF-6DDD3FCBC452}" presName="descendantText" presStyleLbl="alignAccFollowNode1" presStyleIdx="1" presStyleCnt="3">
        <dgm:presLayoutVars>
          <dgm:bulletEnabled val="1"/>
        </dgm:presLayoutVars>
      </dgm:prSet>
      <dgm:spPr/>
    </dgm:pt>
    <dgm:pt modelId="{1D323D5D-BEC3-4792-A198-B63DFA1E0968}" type="pres">
      <dgm:prSet presAssocID="{3CE764E7-D2AE-4B7A-946F-9E07D70F52C7}" presName="sp" presStyleCnt="0"/>
      <dgm:spPr/>
    </dgm:pt>
    <dgm:pt modelId="{09C2A9F7-C616-4944-ADDF-0CF314633529}" type="pres">
      <dgm:prSet presAssocID="{8CD27EC6-DB36-4D99-BC72-97BC3789CE5F}" presName="linNode" presStyleCnt="0"/>
      <dgm:spPr/>
    </dgm:pt>
    <dgm:pt modelId="{CBFE6381-5D7F-43C8-A919-5B30E60090A2}" type="pres">
      <dgm:prSet presAssocID="{8CD27EC6-DB36-4D99-BC72-97BC3789CE5F}" presName="parentText" presStyleLbl="node1" presStyleIdx="2" presStyleCnt="3">
        <dgm:presLayoutVars>
          <dgm:chMax val="1"/>
          <dgm:bulletEnabled val="1"/>
        </dgm:presLayoutVars>
      </dgm:prSet>
      <dgm:spPr/>
    </dgm:pt>
    <dgm:pt modelId="{32602935-2AA4-498D-8B9E-EAA7CE55F4F3}" type="pres">
      <dgm:prSet presAssocID="{8CD27EC6-DB36-4D99-BC72-97BC3789CE5F}" presName="descendantText" presStyleLbl="alignAccFollowNode1" presStyleIdx="2" presStyleCnt="3">
        <dgm:presLayoutVars>
          <dgm:bulletEnabled val="1"/>
        </dgm:presLayoutVars>
      </dgm:prSet>
      <dgm:spPr/>
    </dgm:pt>
  </dgm:ptLst>
  <dgm:cxnLst>
    <dgm:cxn modelId="{9607CE11-A0C6-4BBF-ACD1-E651F309BCC7}" srcId="{1C1CDD86-3119-4C1B-A1EF-6DDD3FCBC452}" destId="{65A81514-597B-416E-9213-40C73624B4CC}" srcOrd="0" destOrd="0" parTransId="{0A4F703D-D21C-4B0E-A7C8-73770F4D3531}" sibTransId="{6B184CFE-3E79-4C6C-A1F6-CDA806C39BDA}"/>
    <dgm:cxn modelId="{9E4B3E31-D966-4D43-8CC5-02283A22789D}" srcId="{8CD27EC6-DB36-4D99-BC72-97BC3789CE5F}" destId="{66C4F3D3-0F50-43C4-965D-FA7DA439907E}" srcOrd="0" destOrd="0" parTransId="{02EB81AC-3BCC-4092-958E-54737CFE0E10}" sibTransId="{8C7599FE-0A35-437C-8F40-EBA1DBB348CA}"/>
    <dgm:cxn modelId="{95195734-0DD8-4B64-8AA9-45417270C868}" type="presOf" srcId="{1C1CDD86-3119-4C1B-A1EF-6DDD3FCBC452}" destId="{6CD1F08D-74B9-41CC-8528-E9C5FA0B4BAA}" srcOrd="0" destOrd="0" presId="urn:microsoft.com/office/officeart/2005/8/layout/vList5"/>
    <dgm:cxn modelId="{A2283061-E06A-45E4-83CD-D062656397CE}" srcId="{8A021552-901C-48C9-9EAF-B668FA6397DF}" destId="{0EB923B7-87E0-4D81-9BE7-6FC1D66E2C96}" srcOrd="0" destOrd="0" parTransId="{A5291098-49F8-4C69-8738-90CC39D9EB1A}" sibTransId="{5235119B-9DFF-4435-B9DF-0DFA6E1169C5}"/>
    <dgm:cxn modelId="{DE85224A-AB73-4447-8139-130479DB6C2B}" srcId="{ECE33F9A-6078-493D-A18E-F76CDE2CA11C}" destId="{1C1CDD86-3119-4C1B-A1EF-6DDD3FCBC452}" srcOrd="1" destOrd="0" parTransId="{D11D5AB3-E3E4-4353-AFDE-549D1AEBAE93}" sibTransId="{3CE764E7-D2AE-4B7A-946F-9E07D70F52C7}"/>
    <dgm:cxn modelId="{D7191450-FB42-414C-B3EA-A9AE4FC0DE51}" type="presOf" srcId="{ECE33F9A-6078-493D-A18E-F76CDE2CA11C}" destId="{D5B6CBA5-2887-4EC9-A3CA-3732FC270BEB}" srcOrd="0" destOrd="0" presId="urn:microsoft.com/office/officeart/2005/8/layout/vList5"/>
    <dgm:cxn modelId="{1BC5A657-0DC8-41ED-A678-5F6D3E66AD9A}" srcId="{ECE33F9A-6078-493D-A18E-F76CDE2CA11C}" destId="{8A021552-901C-48C9-9EAF-B668FA6397DF}" srcOrd="0" destOrd="0" parTransId="{2ACEFBF2-DEE3-49E3-AAAD-1C71E73B20CC}" sibTransId="{0063FA47-6CD7-4E89-9E6F-5A591646BA9E}"/>
    <dgm:cxn modelId="{CE9F687A-6F1E-4D7A-8636-3FACC69555CA}" type="presOf" srcId="{8CD27EC6-DB36-4D99-BC72-97BC3789CE5F}" destId="{CBFE6381-5D7F-43C8-A919-5B30E60090A2}" srcOrd="0" destOrd="0" presId="urn:microsoft.com/office/officeart/2005/8/layout/vList5"/>
    <dgm:cxn modelId="{F8607B98-722D-468E-9EAE-AD56CCB6CE93}" type="presOf" srcId="{0EB923B7-87E0-4D81-9BE7-6FC1D66E2C96}" destId="{5D503820-0EDF-4A00-8CA7-7F83154DACA8}" srcOrd="0" destOrd="0" presId="urn:microsoft.com/office/officeart/2005/8/layout/vList5"/>
    <dgm:cxn modelId="{AFF03BAB-3506-487F-967C-9CD0EAA33348}" type="presOf" srcId="{8A021552-901C-48C9-9EAF-B668FA6397DF}" destId="{AB827C8D-8B50-4093-9EDF-FDEDBAEF43FB}" srcOrd="0" destOrd="0" presId="urn:microsoft.com/office/officeart/2005/8/layout/vList5"/>
    <dgm:cxn modelId="{A50211E3-5D1F-47DF-86D8-87A8B714D1DD}" type="presOf" srcId="{66C4F3D3-0F50-43C4-965D-FA7DA439907E}" destId="{32602935-2AA4-498D-8B9E-EAA7CE55F4F3}" srcOrd="0" destOrd="0" presId="urn:microsoft.com/office/officeart/2005/8/layout/vList5"/>
    <dgm:cxn modelId="{5B4FDFF6-EEFD-47C8-ACAD-86A0EAA67D0E}" type="presOf" srcId="{65A81514-597B-416E-9213-40C73624B4CC}" destId="{C744D3B8-F348-4E5F-A6C9-538F90CE66CB}" srcOrd="0" destOrd="0" presId="urn:microsoft.com/office/officeart/2005/8/layout/vList5"/>
    <dgm:cxn modelId="{17DA70F8-F7B5-491D-BA68-D614B301C23F}" srcId="{ECE33F9A-6078-493D-A18E-F76CDE2CA11C}" destId="{8CD27EC6-DB36-4D99-BC72-97BC3789CE5F}" srcOrd="2" destOrd="0" parTransId="{E7BF83CB-E764-4B74-9144-546BDF2B0866}" sibTransId="{6A447A5E-C47F-4676-998B-45159AFBC6FD}"/>
    <dgm:cxn modelId="{152C435A-16CB-464C-B581-01C63F8C1D2A}" type="presParOf" srcId="{D5B6CBA5-2887-4EC9-A3CA-3732FC270BEB}" destId="{04AFA69F-5381-4D53-8606-6E3DB024B298}" srcOrd="0" destOrd="0" presId="urn:microsoft.com/office/officeart/2005/8/layout/vList5"/>
    <dgm:cxn modelId="{AC6E800A-2A19-46DB-962E-E0E4D3DD9345}" type="presParOf" srcId="{04AFA69F-5381-4D53-8606-6E3DB024B298}" destId="{AB827C8D-8B50-4093-9EDF-FDEDBAEF43FB}" srcOrd="0" destOrd="0" presId="urn:microsoft.com/office/officeart/2005/8/layout/vList5"/>
    <dgm:cxn modelId="{80432974-57E0-4467-9898-FD836050E264}" type="presParOf" srcId="{04AFA69F-5381-4D53-8606-6E3DB024B298}" destId="{5D503820-0EDF-4A00-8CA7-7F83154DACA8}" srcOrd="1" destOrd="0" presId="urn:microsoft.com/office/officeart/2005/8/layout/vList5"/>
    <dgm:cxn modelId="{43F810F7-0DA9-4781-AD10-E2F1728A9971}" type="presParOf" srcId="{D5B6CBA5-2887-4EC9-A3CA-3732FC270BEB}" destId="{3044844D-AE6F-4DE2-8D05-C60373232853}" srcOrd="1" destOrd="0" presId="urn:microsoft.com/office/officeart/2005/8/layout/vList5"/>
    <dgm:cxn modelId="{DA0685F9-F9C3-4F43-86C2-19D86A3BD84B}" type="presParOf" srcId="{D5B6CBA5-2887-4EC9-A3CA-3732FC270BEB}" destId="{61AC3A8A-DAC2-4476-BD78-6CF32EAADA58}" srcOrd="2" destOrd="0" presId="urn:microsoft.com/office/officeart/2005/8/layout/vList5"/>
    <dgm:cxn modelId="{1CC9A1B9-B585-4557-AC73-FD8B029A64C9}" type="presParOf" srcId="{61AC3A8A-DAC2-4476-BD78-6CF32EAADA58}" destId="{6CD1F08D-74B9-41CC-8528-E9C5FA0B4BAA}" srcOrd="0" destOrd="0" presId="urn:microsoft.com/office/officeart/2005/8/layout/vList5"/>
    <dgm:cxn modelId="{A472CE73-F9A0-481B-81B4-1ECBD9106BB6}" type="presParOf" srcId="{61AC3A8A-DAC2-4476-BD78-6CF32EAADA58}" destId="{C744D3B8-F348-4E5F-A6C9-538F90CE66CB}" srcOrd="1" destOrd="0" presId="urn:microsoft.com/office/officeart/2005/8/layout/vList5"/>
    <dgm:cxn modelId="{D7E4A9EB-3591-4E67-9EF6-914F5075268A}" type="presParOf" srcId="{D5B6CBA5-2887-4EC9-A3CA-3732FC270BEB}" destId="{1D323D5D-BEC3-4792-A198-B63DFA1E0968}" srcOrd="3" destOrd="0" presId="urn:microsoft.com/office/officeart/2005/8/layout/vList5"/>
    <dgm:cxn modelId="{88CBF46B-8A23-4278-B002-A41155B53BA6}" type="presParOf" srcId="{D5B6CBA5-2887-4EC9-A3CA-3732FC270BEB}" destId="{09C2A9F7-C616-4944-ADDF-0CF314633529}" srcOrd="4" destOrd="0" presId="urn:microsoft.com/office/officeart/2005/8/layout/vList5"/>
    <dgm:cxn modelId="{D664E48D-F009-4E78-81E8-96F59567C8E6}" type="presParOf" srcId="{09C2A9F7-C616-4944-ADDF-0CF314633529}" destId="{CBFE6381-5D7F-43C8-A919-5B30E60090A2}" srcOrd="0" destOrd="0" presId="urn:microsoft.com/office/officeart/2005/8/layout/vList5"/>
    <dgm:cxn modelId="{1C0E19BD-3620-453F-BE0F-9F83F0DA0432}" type="presParOf" srcId="{09C2A9F7-C616-4944-ADDF-0CF314633529}" destId="{32602935-2AA4-498D-8B9E-EAA7CE55F4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D4C30-F2EA-4D4A-9390-1727CB6A511D}">
      <dsp:nvSpPr>
        <dsp:cNvPr id="0" name=""/>
        <dsp:cNvSpPr/>
      </dsp:nvSpPr>
      <dsp:spPr>
        <a:xfrm>
          <a:off x="0" y="10132"/>
          <a:ext cx="6270039" cy="97344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Level 1 Services – All Medicaid Beneficiaries</a:t>
          </a:r>
        </a:p>
      </dsp:txBody>
      <dsp:txXfrm>
        <a:off x="47519" y="57651"/>
        <a:ext cx="6175001" cy="878402"/>
      </dsp:txXfrm>
    </dsp:sp>
    <dsp:sp modelId="{E3DBB127-AD2A-4CE7-95F3-924954A3491A}">
      <dsp:nvSpPr>
        <dsp:cNvPr id="0" name=""/>
        <dsp:cNvSpPr/>
      </dsp:nvSpPr>
      <dsp:spPr>
        <a:xfrm>
          <a:off x="0" y="983572"/>
          <a:ext cx="627003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74" tIns="30480" rIns="170688" bIns="30480" numCol="1" spcCol="1270" anchor="t" anchorCtr="0">
          <a:noAutofit/>
        </a:bodyPr>
        <a:lstStyle/>
        <a:p>
          <a:pPr marL="228600" lvl="1" indent="-228600" algn="l" defTabSz="1066800">
            <a:lnSpc>
              <a:spcPct val="90000"/>
            </a:lnSpc>
            <a:spcBef>
              <a:spcPct val="0"/>
            </a:spcBef>
            <a:spcAft>
              <a:spcPct val="20000"/>
            </a:spcAft>
            <a:buClr>
              <a:schemeClr val="accent1"/>
            </a:buClr>
            <a:buChar char="•"/>
          </a:pPr>
          <a:r>
            <a:rPr lang="en-US" sz="2400" kern="1200" dirty="0">
              <a:solidFill>
                <a:schemeClr val="tx1">
                  <a:lumMod val="75000"/>
                  <a:lumOff val="25000"/>
                </a:schemeClr>
              </a:solidFill>
            </a:rPr>
            <a:t>Referrals to existing programs</a:t>
          </a:r>
        </a:p>
      </dsp:txBody>
      <dsp:txXfrm>
        <a:off x="0" y="983572"/>
        <a:ext cx="6270039" cy="430560"/>
      </dsp:txXfrm>
    </dsp:sp>
    <dsp:sp modelId="{2FC67CB2-BF2F-4E9D-8DBB-F4D937C8E2CD}">
      <dsp:nvSpPr>
        <dsp:cNvPr id="0" name=""/>
        <dsp:cNvSpPr/>
      </dsp:nvSpPr>
      <dsp:spPr>
        <a:xfrm>
          <a:off x="0" y="1414132"/>
          <a:ext cx="6270039" cy="97344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Level 2 Services – Targeted Populations (right)</a:t>
          </a:r>
        </a:p>
      </dsp:txBody>
      <dsp:txXfrm>
        <a:off x="47519" y="1461651"/>
        <a:ext cx="6175001" cy="878402"/>
      </dsp:txXfrm>
    </dsp:sp>
    <dsp:sp modelId="{94D688A8-93DD-42EA-805B-99F735D64CE5}">
      <dsp:nvSpPr>
        <dsp:cNvPr id="0" name=""/>
        <dsp:cNvSpPr/>
      </dsp:nvSpPr>
      <dsp:spPr>
        <a:xfrm>
          <a:off x="0" y="2387572"/>
          <a:ext cx="6270039"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74" tIns="30480" rIns="170688" bIns="30480" numCol="1" spcCol="1270" anchor="t" anchorCtr="0">
          <a:noAutofit/>
        </a:bodyPr>
        <a:lstStyle/>
        <a:p>
          <a:pPr marL="228600" lvl="1" indent="-228600" algn="l" defTabSz="1066800">
            <a:lnSpc>
              <a:spcPct val="90000"/>
            </a:lnSpc>
            <a:spcBef>
              <a:spcPct val="0"/>
            </a:spcBef>
            <a:spcAft>
              <a:spcPct val="20000"/>
            </a:spcAft>
            <a:buClr>
              <a:schemeClr val="accent1"/>
            </a:buClr>
            <a:buChar char="•"/>
          </a:pPr>
          <a:r>
            <a:rPr lang="en-US" sz="2400" kern="1200" dirty="0">
              <a:solidFill>
                <a:schemeClr val="tx1">
                  <a:lumMod val="75000"/>
                  <a:lumOff val="25000"/>
                </a:schemeClr>
              </a:solidFill>
            </a:rPr>
            <a:t>Housing</a:t>
          </a:r>
        </a:p>
        <a:p>
          <a:pPr marL="228600" lvl="1" indent="-228600" algn="l" defTabSz="1066800">
            <a:lnSpc>
              <a:spcPct val="90000"/>
            </a:lnSpc>
            <a:spcBef>
              <a:spcPct val="0"/>
            </a:spcBef>
            <a:spcAft>
              <a:spcPct val="20000"/>
            </a:spcAft>
            <a:buClr>
              <a:schemeClr val="accent1"/>
            </a:buClr>
            <a:buChar char="•"/>
          </a:pPr>
          <a:r>
            <a:rPr lang="en-US" sz="2400" kern="1200" dirty="0">
              <a:solidFill>
                <a:schemeClr val="tx1">
                  <a:lumMod val="75000"/>
                  <a:lumOff val="25000"/>
                </a:schemeClr>
              </a:solidFill>
            </a:rPr>
            <a:t>Nutrition</a:t>
          </a:r>
        </a:p>
        <a:p>
          <a:pPr marL="228600" lvl="1" indent="-228600" algn="l" defTabSz="1066800">
            <a:lnSpc>
              <a:spcPct val="90000"/>
            </a:lnSpc>
            <a:spcBef>
              <a:spcPct val="0"/>
            </a:spcBef>
            <a:spcAft>
              <a:spcPct val="20000"/>
            </a:spcAft>
            <a:buClr>
              <a:schemeClr val="accent1"/>
            </a:buClr>
            <a:buChar char="•"/>
          </a:pPr>
          <a:r>
            <a:rPr lang="en-US" sz="2400" kern="1200" dirty="0">
              <a:solidFill>
                <a:schemeClr val="tx1">
                  <a:lumMod val="75000"/>
                  <a:lumOff val="25000"/>
                </a:schemeClr>
              </a:solidFill>
            </a:rPr>
            <a:t>Transportation</a:t>
          </a:r>
        </a:p>
        <a:p>
          <a:pPr marL="228600" lvl="1" indent="-228600" algn="l" defTabSz="1066800">
            <a:lnSpc>
              <a:spcPct val="90000"/>
            </a:lnSpc>
            <a:spcBef>
              <a:spcPct val="0"/>
            </a:spcBef>
            <a:spcAft>
              <a:spcPct val="20000"/>
            </a:spcAft>
            <a:buClr>
              <a:schemeClr val="accent1"/>
            </a:buClr>
            <a:buChar char="•"/>
          </a:pPr>
          <a:r>
            <a:rPr lang="en-US" sz="2400" kern="1200" dirty="0">
              <a:solidFill>
                <a:schemeClr val="tx1">
                  <a:lumMod val="75000"/>
                  <a:lumOff val="25000"/>
                </a:schemeClr>
              </a:solidFill>
            </a:rPr>
            <a:t>Case Management</a:t>
          </a:r>
        </a:p>
      </dsp:txBody>
      <dsp:txXfrm>
        <a:off x="0" y="2387572"/>
        <a:ext cx="6270039" cy="1533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CC5E3-BB2C-443C-8AD6-5EE5BCCE2E64}">
      <dsp:nvSpPr>
        <dsp:cNvPr id="0" name=""/>
        <dsp:cNvSpPr/>
      </dsp:nvSpPr>
      <dsp:spPr>
        <a:xfrm>
          <a:off x="4857" y="393389"/>
          <a:ext cx="1862137" cy="51999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Standardized Screening</a:t>
          </a:r>
        </a:p>
      </dsp:txBody>
      <dsp:txXfrm>
        <a:off x="4857" y="393389"/>
        <a:ext cx="1862137" cy="519990"/>
      </dsp:txXfrm>
    </dsp:sp>
    <dsp:sp modelId="{F758F054-FCC7-4294-8BFB-19471F1D7D2E}">
      <dsp:nvSpPr>
        <dsp:cNvPr id="0" name=""/>
        <dsp:cNvSpPr/>
      </dsp:nvSpPr>
      <dsp:spPr>
        <a:xfrm>
          <a:off x="4857" y="913379"/>
          <a:ext cx="1862137" cy="3468430"/>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Screen beneficiaries for HRSN</a:t>
          </a:r>
        </a:p>
        <a:p>
          <a:pPr marL="114300" lvl="1" indent="-114300" algn="l" defTabSz="666750">
            <a:lnSpc>
              <a:spcPct val="90000"/>
            </a:lnSpc>
            <a:spcBef>
              <a:spcPct val="0"/>
            </a:spcBef>
            <a:spcAft>
              <a:spcPct val="15000"/>
            </a:spcAft>
            <a:buChar char="•"/>
          </a:pPr>
          <a:r>
            <a:rPr lang="en-US" sz="1500" kern="1200" dirty="0"/>
            <a:t>Collect demographic data</a:t>
          </a:r>
        </a:p>
      </dsp:txBody>
      <dsp:txXfrm>
        <a:off x="4857" y="913379"/>
        <a:ext cx="1862137" cy="3468430"/>
      </dsp:txXfrm>
    </dsp:sp>
    <dsp:sp modelId="{A09EC2F7-3380-496E-B3C1-53AE01444622}">
      <dsp:nvSpPr>
        <dsp:cNvPr id="0" name=""/>
        <dsp:cNvSpPr/>
      </dsp:nvSpPr>
      <dsp:spPr>
        <a:xfrm>
          <a:off x="2127694" y="393389"/>
          <a:ext cx="1862137" cy="51999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Housing</a:t>
          </a:r>
        </a:p>
      </dsp:txBody>
      <dsp:txXfrm>
        <a:off x="2127694" y="393389"/>
        <a:ext cx="1862137" cy="519990"/>
      </dsp:txXfrm>
    </dsp:sp>
    <dsp:sp modelId="{F08D5E8F-331F-4C5D-B506-CDCC6A0C0D7C}">
      <dsp:nvSpPr>
        <dsp:cNvPr id="0" name=""/>
        <dsp:cNvSpPr/>
      </dsp:nvSpPr>
      <dsp:spPr>
        <a:xfrm>
          <a:off x="2127694" y="913379"/>
          <a:ext cx="1862137" cy="3468430"/>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Navigation</a:t>
          </a:r>
        </a:p>
        <a:p>
          <a:pPr marL="114300" lvl="1" indent="-114300" algn="l" defTabSz="666750">
            <a:lnSpc>
              <a:spcPct val="90000"/>
            </a:lnSpc>
            <a:spcBef>
              <a:spcPct val="0"/>
            </a:spcBef>
            <a:spcAft>
              <a:spcPct val="15000"/>
            </a:spcAft>
            <a:buChar char="•"/>
          </a:pPr>
          <a:r>
            <a:rPr lang="en-US" sz="1500" kern="1200" dirty="0"/>
            <a:t>Transitional services</a:t>
          </a:r>
        </a:p>
        <a:p>
          <a:pPr marL="114300" lvl="1" indent="-114300" algn="l" defTabSz="666750">
            <a:lnSpc>
              <a:spcPct val="90000"/>
            </a:lnSpc>
            <a:spcBef>
              <a:spcPct val="0"/>
            </a:spcBef>
            <a:spcAft>
              <a:spcPct val="15000"/>
            </a:spcAft>
            <a:buChar char="•"/>
          </a:pPr>
          <a:r>
            <a:rPr lang="en-US" sz="1500" kern="1200" dirty="0"/>
            <a:t>Rent/utilities</a:t>
          </a:r>
        </a:p>
        <a:p>
          <a:pPr marL="114300" lvl="1" indent="-114300" algn="l" defTabSz="666750">
            <a:lnSpc>
              <a:spcPct val="90000"/>
            </a:lnSpc>
            <a:spcBef>
              <a:spcPct val="0"/>
            </a:spcBef>
            <a:spcAft>
              <a:spcPct val="15000"/>
            </a:spcAft>
            <a:buChar char="•"/>
          </a:pPr>
          <a:r>
            <a:rPr lang="en-US" sz="1500" kern="1200" dirty="0"/>
            <a:t>Pre-tenancy and tenancy sustaining services</a:t>
          </a:r>
        </a:p>
        <a:p>
          <a:pPr marL="114300" lvl="1" indent="-114300" algn="l" defTabSz="666750">
            <a:lnSpc>
              <a:spcPct val="90000"/>
            </a:lnSpc>
            <a:spcBef>
              <a:spcPct val="0"/>
            </a:spcBef>
            <a:spcAft>
              <a:spcPct val="15000"/>
            </a:spcAft>
            <a:buChar char="•"/>
          </a:pPr>
          <a:r>
            <a:rPr lang="en-US" sz="1500" kern="1200" dirty="0"/>
            <a:t>Home remediation</a:t>
          </a:r>
        </a:p>
        <a:p>
          <a:pPr marL="114300" lvl="1" indent="-114300" algn="l" defTabSz="666750">
            <a:lnSpc>
              <a:spcPct val="90000"/>
            </a:lnSpc>
            <a:spcBef>
              <a:spcPct val="0"/>
            </a:spcBef>
            <a:spcAft>
              <a:spcPct val="15000"/>
            </a:spcAft>
            <a:buChar char="•"/>
          </a:pPr>
          <a:r>
            <a:rPr lang="en-US" sz="1500" kern="1200" dirty="0"/>
            <a:t>Home accessibility modifications</a:t>
          </a:r>
        </a:p>
        <a:p>
          <a:pPr marL="114300" lvl="1" indent="-114300" algn="l" defTabSz="666750">
            <a:lnSpc>
              <a:spcPct val="90000"/>
            </a:lnSpc>
            <a:spcBef>
              <a:spcPct val="0"/>
            </a:spcBef>
            <a:spcAft>
              <a:spcPct val="15000"/>
            </a:spcAft>
            <a:buChar char="•"/>
          </a:pPr>
          <a:r>
            <a:rPr lang="en-US" sz="1500" kern="1200" dirty="0"/>
            <a:t>Medical respite</a:t>
          </a:r>
        </a:p>
      </dsp:txBody>
      <dsp:txXfrm>
        <a:off x="2127694" y="913379"/>
        <a:ext cx="1862137" cy="3468430"/>
      </dsp:txXfrm>
    </dsp:sp>
    <dsp:sp modelId="{84FB3955-E973-4AC4-B6D9-2963AB88DCCC}">
      <dsp:nvSpPr>
        <dsp:cNvPr id="0" name=""/>
        <dsp:cNvSpPr/>
      </dsp:nvSpPr>
      <dsp:spPr>
        <a:xfrm>
          <a:off x="4250531" y="393389"/>
          <a:ext cx="1862137" cy="51999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Nutrition</a:t>
          </a:r>
        </a:p>
      </dsp:txBody>
      <dsp:txXfrm>
        <a:off x="4250531" y="393389"/>
        <a:ext cx="1862137" cy="519990"/>
      </dsp:txXfrm>
    </dsp:sp>
    <dsp:sp modelId="{31149543-3951-46F2-ADF5-D283016C81D3}">
      <dsp:nvSpPr>
        <dsp:cNvPr id="0" name=""/>
        <dsp:cNvSpPr/>
      </dsp:nvSpPr>
      <dsp:spPr>
        <a:xfrm>
          <a:off x="4250531" y="913379"/>
          <a:ext cx="1862137" cy="3468430"/>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Counseling and classes</a:t>
          </a:r>
        </a:p>
        <a:p>
          <a:pPr marL="114300" lvl="1" indent="-114300" algn="l" defTabSz="666750">
            <a:lnSpc>
              <a:spcPct val="90000"/>
            </a:lnSpc>
            <a:spcBef>
              <a:spcPct val="0"/>
            </a:spcBef>
            <a:spcAft>
              <a:spcPct val="15000"/>
            </a:spcAft>
            <a:buChar char="•"/>
          </a:pPr>
          <a:r>
            <a:rPr lang="en-US" sz="1500" kern="1200" dirty="0"/>
            <a:t>Medically tailored meals</a:t>
          </a:r>
        </a:p>
        <a:p>
          <a:pPr marL="114300" lvl="1" indent="-114300" algn="l" defTabSz="666750">
            <a:lnSpc>
              <a:spcPct val="90000"/>
            </a:lnSpc>
            <a:spcBef>
              <a:spcPct val="0"/>
            </a:spcBef>
            <a:spcAft>
              <a:spcPct val="15000"/>
            </a:spcAft>
            <a:buChar char="•"/>
          </a:pPr>
          <a:r>
            <a:rPr lang="en-US" sz="1500" kern="1200" dirty="0"/>
            <a:t>Food prescriptions</a:t>
          </a:r>
        </a:p>
        <a:p>
          <a:pPr marL="114300" lvl="1" indent="-114300" algn="l" defTabSz="666750">
            <a:lnSpc>
              <a:spcPct val="90000"/>
            </a:lnSpc>
            <a:spcBef>
              <a:spcPct val="0"/>
            </a:spcBef>
            <a:spcAft>
              <a:spcPct val="15000"/>
            </a:spcAft>
            <a:buChar char="•"/>
          </a:pPr>
          <a:r>
            <a:rPr lang="en-US" sz="1500" kern="1200" dirty="0"/>
            <a:t>Fresh produce, nonperishable groceries</a:t>
          </a:r>
        </a:p>
        <a:p>
          <a:pPr marL="114300" lvl="1" indent="-114300" algn="l" defTabSz="666750">
            <a:lnSpc>
              <a:spcPct val="90000"/>
            </a:lnSpc>
            <a:spcBef>
              <a:spcPct val="0"/>
            </a:spcBef>
            <a:spcAft>
              <a:spcPct val="15000"/>
            </a:spcAft>
            <a:buChar char="•"/>
          </a:pPr>
          <a:r>
            <a:rPr lang="en-US" sz="1500" kern="1200" dirty="0"/>
            <a:t>Cooking supplies</a:t>
          </a:r>
        </a:p>
      </dsp:txBody>
      <dsp:txXfrm>
        <a:off x="4250531" y="913379"/>
        <a:ext cx="1862137" cy="3468430"/>
      </dsp:txXfrm>
    </dsp:sp>
    <dsp:sp modelId="{80021694-B674-4F5A-9E2A-45872FE60093}">
      <dsp:nvSpPr>
        <dsp:cNvPr id="0" name=""/>
        <dsp:cNvSpPr/>
      </dsp:nvSpPr>
      <dsp:spPr>
        <a:xfrm>
          <a:off x="6373368" y="393389"/>
          <a:ext cx="1862137" cy="51999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Transportation</a:t>
          </a:r>
        </a:p>
      </dsp:txBody>
      <dsp:txXfrm>
        <a:off x="6373368" y="393389"/>
        <a:ext cx="1862137" cy="519990"/>
      </dsp:txXfrm>
    </dsp:sp>
    <dsp:sp modelId="{6745491B-410B-4FDE-840A-A0086A5B80D8}">
      <dsp:nvSpPr>
        <dsp:cNvPr id="0" name=""/>
        <dsp:cNvSpPr/>
      </dsp:nvSpPr>
      <dsp:spPr>
        <a:xfrm>
          <a:off x="6373368" y="913379"/>
          <a:ext cx="1862137" cy="3468430"/>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Reimbursement for public/private transportation for HRSN services and case management activities</a:t>
          </a:r>
        </a:p>
      </dsp:txBody>
      <dsp:txXfrm>
        <a:off x="6373368" y="913379"/>
        <a:ext cx="1862137" cy="3468430"/>
      </dsp:txXfrm>
    </dsp:sp>
    <dsp:sp modelId="{E5FE9145-3F69-4452-BD07-3830B07B9A2E}">
      <dsp:nvSpPr>
        <dsp:cNvPr id="0" name=""/>
        <dsp:cNvSpPr/>
      </dsp:nvSpPr>
      <dsp:spPr>
        <a:xfrm>
          <a:off x="8496204" y="393389"/>
          <a:ext cx="1862137" cy="51999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Case Management</a:t>
          </a:r>
        </a:p>
      </dsp:txBody>
      <dsp:txXfrm>
        <a:off x="8496204" y="393389"/>
        <a:ext cx="1862137" cy="519990"/>
      </dsp:txXfrm>
    </dsp:sp>
    <dsp:sp modelId="{76949738-B1B3-4BBC-930A-95F54DD96D54}">
      <dsp:nvSpPr>
        <dsp:cNvPr id="0" name=""/>
        <dsp:cNvSpPr/>
      </dsp:nvSpPr>
      <dsp:spPr>
        <a:xfrm>
          <a:off x="8496204" y="913379"/>
          <a:ext cx="1862137" cy="3468430"/>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Outreach, referrals, education, linking programs, benefit application assistance</a:t>
          </a:r>
        </a:p>
        <a:p>
          <a:pPr marL="114300" lvl="1" indent="-114300" algn="l" defTabSz="666750">
            <a:lnSpc>
              <a:spcPct val="90000"/>
            </a:lnSpc>
            <a:spcBef>
              <a:spcPct val="0"/>
            </a:spcBef>
            <a:spcAft>
              <a:spcPct val="15000"/>
            </a:spcAft>
            <a:buChar char="•"/>
          </a:pPr>
          <a:r>
            <a:rPr lang="en-US" sz="1500" kern="1200" dirty="0"/>
            <a:t>Connect to clinical case management</a:t>
          </a:r>
        </a:p>
        <a:p>
          <a:pPr marL="114300" lvl="1" indent="-114300" algn="l" defTabSz="666750">
            <a:lnSpc>
              <a:spcPct val="90000"/>
            </a:lnSpc>
            <a:spcBef>
              <a:spcPct val="0"/>
            </a:spcBef>
            <a:spcAft>
              <a:spcPct val="15000"/>
            </a:spcAft>
            <a:buChar char="•"/>
          </a:pPr>
          <a:r>
            <a:rPr lang="en-US" sz="1500" kern="1200" dirty="0"/>
            <a:t>Employment, education, childcare, interpersonal violence resources</a:t>
          </a:r>
        </a:p>
        <a:p>
          <a:pPr marL="114300" lvl="1" indent="-114300" algn="l" defTabSz="666750">
            <a:lnSpc>
              <a:spcPct val="90000"/>
            </a:lnSpc>
            <a:spcBef>
              <a:spcPct val="0"/>
            </a:spcBef>
            <a:spcAft>
              <a:spcPct val="15000"/>
            </a:spcAft>
            <a:buChar char="•"/>
          </a:pPr>
          <a:r>
            <a:rPr lang="en-US" sz="1500" kern="1200" dirty="0"/>
            <a:t>Follow up after services and linkages</a:t>
          </a:r>
        </a:p>
      </dsp:txBody>
      <dsp:txXfrm>
        <a:off x="8496204" y="913379"/>
        <a:ext cx="1862137" cy="3468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D307C-AC85-4007-B10D-E439B1A9DC38}">
      <dsp:nvSpPr>
        <dsp:cNvPr id="0" name=""/>
        <dsp:cNvSpPr/>
      </dsp:nvSpPr>
      <dsp:spPr>
        <a:xfrm>
          <a:off x="2970857" y="1095821"/>
          <a:ext cx="1053207" cy="501230"/>
        </a:xfrm>
        <a:custGeom>
          <a:avLst/>
          <a:gdLst/>
          <a:ahLst/>
          <a:cxnLst/>
          <a:rect l="0" t="0" r="0" b="0"/>
          <a:pathLst>
            <a:path>
              <a:moveTo>
                <a:pt x="0" y="0"/>
              </a:moveTo>
              <a:lnTo>
                <a:pt x="0" y="341574"/>
              </a:lnTo>
              <a:lnTo>
                <a:pt x="1053207" y="341574"/>
              </a:lnTo>
              <a:lnTo>
                <a:pt x="1053207" y="50123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D6D61-1C4F-4D66-A518-C9A3F9E65732}">
      <dsp:nvSpPr>
        <dsp:cNvPr id="0" name=""/>
        <dsp:cNvSpPr/>
      </dsp:nvSpPr>
      <dsp:spPr>
        <a:xfrm>
          <a:off x="1917650" y="2691430"/>
          <a:ext cx="1053207" cy="501230"/>
        </a:xfrm>
        <a:custGeom>
          <a:avLst/>
          <a:gdLst/>
          <a:ahLst/>
          <a:cxnLst/>
          <a:rect l="0" t="0" r="0" b="0"/>
          <a:pathLst>
            <a:path>
              <a:moveTo>
                <a:pt x="0" y="0"/>
              </a:moveTo>
              <a:lnTo>
                <a:pt x="0" y="341574"/>
              </a:lnTo>
              <a:lnTo>
                <a:pt x="1053207" y="341574"/>
              </a:lnTo>
              <a:lnTo>
                <a:pt x="1053207" y="50123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23FBB-9974-4852-8D25-48AD1AE911FD}">
      <dsp:nvSpPr>
        <dsp:cNvPr id="0" name=""/>
        <dsp:cNvSpPr/>
      </dsp:nvSpPr>
      <dsp:spPr>
        <a:xfrm>
          <a:off x="864443" y="2691430"/>
          <a:ext cx="1053207" cy="501230"/>
        </a:xfrm>
        <a:custGeom>
          <a:avLst/>
          <a:gdLst/>
          <a:ahLst/>
          <a:cxnLst/>
          <a:rect l="0" t="0" r="0" b="0"/>
          <a:pathLst>
            <a:path>
              <a:moveTo>
                <a:pt x="1053207" y="0"/>
              </a:moveTo>
              <a:lnTo>
                <a:pt x="1053207" y="341574"/>
              </a:lnTo>
              <a:lnTo>
                <a:pt x="0" y="341574"/>
              </a:lnTo>
              <a:lnTo>
                <a:pt x="0" y="50123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DE6653-2390-4E5A-A8D9-84BCEE25D526}">
      <dsp:nvSpPr>
        <dsp:cNvPr id="0" name=""/>
        <dsp:cNvSpPr/>
      </dsp:nvSpPr>
      <dsp:spPr>
        <a:xfrm>
          <a:off x="1917650" y="1095821"/>
          <a:ext cx="1053207" cy="501230"/>
        </a:xfrm>
        <a:custGeom>
          <a:avLst/>
          <a:gdLst/>
          <a:ahLst/>
          <a:cxnLst/>
          <a:rect l="0" t="0" r="0" b="0"/>
          <a:pathLst>
            <a:path>
              <a:moveTo>
                <a:pt x="1053207" y="0"/>
              </a:moveTo>
              <a:lnTo>
                <a:pt x="1053207" y="341574"/>
              </a:lnTo>
              <a:lnTo>
                <a:pt x="0" y="341574"/>
              </a:lnTo>
              <a:lnTo>
                <a:pt x="0" y="50123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8FDB69-D33E-41EA-ADD9-B0DB064CD6AB}">
      <dsp:nvSpPr>
        <dsp:cNvPr id="0" name=""/>
        <dsp:cNvSpPr/>
      </dsp:nvSpPr>
      <dsp:spPr>
        <a:xfrm>
          <a:off x="2109142" y="1443"/>
          <a:ext cx="1723429" cy="1094377"/>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A43BC-7188-4148-9E0E-0FD1F0729FFF}">
      <dsp:nvSpPr>
        <dsp:cNvPr id="0" name=""/>
        <dsp:cNvSpPr/>
      </dsp:nvSpPr>
      <dsp:spPr>
        <a:xfrm>
          <a:off x="2300634" y="183361"/>
          <a:ext cx="1723429" cy="1094377"/>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Workforce Programs</a:t>
          </a:r>
        </a:p>
        <a:p>
          <a:pPr marL="0" lvl="0" indent="0" algn="ctr" defTabSz="755650">
            <a:lnSpc>
              <a:spcPct val="90000"/>
            </a:lnSpc>
            <a:spcBef>
              <a:spcPct val="0"/>
            </a:spcBef>
            <a:spcAft>
              <a:spcPct val="35000"/>
            </a:spcAft>
            <a:buNone/>
          </a:pPr>
          <a:r>
            <a:rPr lang="en-US" sz="1700" kern="1200" dirty="0"/>
            <a:t>($694M)</a:t>
          </a:r>
        </a:p>
      </dsp:txBody>
      <dsp:txXfrm>
        <a:off x="2332687" y="215414"/>
        <a:ext cx="1659323" cy="1030271"/>
      </dsp:txXfrm>
    </dsp:sp>
    <dsp:sp modelId="{8192F469-170E-4A05-A47E-5F3E7F5D9B8C}">
      <dsp:nvSpPr>
        <dsp:cNvPr id="0" name=""/>
        <dsp:cNvSpPr/>
      </dsp:nvSpPr>
      <dsp:spPr>
        <a:xfrm>
          <a:off x="1055935" y="1597052"/>
          <a:ext cx="1723429" cy="1094377"/>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7C1F1-47B2-45AE-ABAB-636EF2667CB3}">
      <dsp:nvSpPr>
        <dsp:cNvPr id="0" name=""/>
        <dsp:cNvSpPr/>
      </dsp:nvSpPr>
      <dsp:spPr>
        <a:xfrm>
          <a:off x="1247427" y="1778969"/>
          <a:ext cx="1723429" cy="1094377"/>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Career Pathways Training Program ($646M)</a:t>
          </a:r>
        </a:p>
      </dsp:txBody>
      <dsp:txXfrm>
        <a:off x="1279480" y="1811022"/>
        <a:ext cx="1659323" cy="1030271"/>
      </dsp:txXfrm>
    </dsp:sp>
    <dsp:sp modelId="{4A5D722C-7CD9-425C-91D3-D0846D326B0F}">
      <dsp:nvSpPr>
        <dsp:cNvPr id="0" name=""/>
        <dsp:cNvSpPr/>
      </dsp:nvSpPr>
      <dsp:spPr>
        <a:xfrm>
          <a:off x="2728" y="3192660"/>
          <a:ext cx="1723429" cy="1094377"/>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AC563-719E-4DE0-8596-9FB30A07DD78}">
      <dsp:nvSpPr>
        <dsp:cNvPr id="0" name=""/>
        <dsp:cNvSpPr/>
      </dsp:nvSpPr>
      <dsp:spPr>
        <a:xfrm>
          <a:off x="194220" y="3374578"/>
          <a:ext cx="1723429" cy="1094377"/>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New Careers in Healthcare</a:t>
          </a:r>
        </a:p>
      </dsp:txBody>
      <dsp:txXfrm>
        <a:off x="226273" y="3406631"/>
        <a:ext cx="1659323" cy="1030271"/>
      </dsp:txXfrm>
    </dsp:sp>
    <dsp:sp modelId="{F92F4F5C-2797-42A5-8583-7C1165B438AA}">
      <dsp:nvSpPr>
        <dsp:cNvPr id="0" name=""/>
        <dsp:cNvSpPr/>
      </dsp:nvSpPr>
      <dsp:spPr>
        <a:xfrm>
          <a:off x="2109142" y="3192660"/>
          <a:ext cx="1723429" cy="1094377"/>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0D3DA-06AE-4C78-96BD-DBC061899F17}">
      <dsp:nvSpPr>
        <dsp:cNvPr id="0" name=""/>
        <dsp:cNvSpPr/>
      </dsp:nvSpPr>
      <dsp:spPr>
        <a:xfrm>
          <a:off x="2300634" y="3374578"/>
          <a:ext cx="1723429" cy="1094377"/>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Healthcare Career Advancement</a:t>
          </a:r>
        </a:p>
      </dsp:txBody>
      <dsp:txXfrm>
        <a:off x="2332687" y="3406631"/>
        <a:ext cx="1659323" cy="1030271"/>
      </dsp:txXfrm>
    </dsp:sp>
    <dsp:sp modelId="{E21ECBAB-E4BF-4EAB-91A2-CA95A096B5C8}">
      <dsp:nvSpPr>
        <dsp:cNvPr id="0" name=""/>
        <dsp:cNvSpPr/>
      </dsp:nvSpPr>
      <dsp:spPr>
        <a:xfrm>
          <a:off x="3162349" y="1597052"/>
          <a:ext cx="1723429" cy="1094377"/>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71C92-6A68-4ACB-AEC1-E836B2B3ABB5}">
      <dsp:nvSpPr>
        <dsp:cNvPr id="0" name=""/>
        <dsp:cNvSpPr/>
      </dsp:nvSpPr>
      <dsp:spPr>
        <a:xfrm>
          <a:off x="3353841" y="1778969"/>
          <a:ext cx="1723429" cy="1094377"/>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Student Loan Repayment</a:t>
          </a:r>
        </a:p>
        <a:p>
          <a:pPr marL="0" lvl="0" indent="0" algn="ctr" defTabSz="755650">
            <a:lnSpc>
              <a:spcPct val="90000"/>
            </a:lnSpc>
            <a:spcBef>
              <a:spcPct val="0"/>
            </a:spcBef>
            <a:spcAft>
              <a:spcPct val="35000"/>
            </a:spcAft>
            <a:buNone/>
          </a:pPr>
          <a:r>
            <a:rPr lang="en-US" sz="1700" kern="1200" dirty="0"/>
            <a:t>($48M)</a:t>
          </a:r>
        </a:p>
      </dsp:txBody>
      <dsp:txXfrm>
        <a:off x="3385894" y="1811022"/>
        <a:ext cx="1659323" cy="1030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1A2D4-9029-47F1-B3C2-35B57A290F8D}">
      <dsp:nvSpPr>
        <dsp:cNvPr id="0" name=""/>
        <dsp:cNvSpPr/>
      </dsp:nvSpPr>
      <dsp:spPr>
        <a:xfrm>
          <a:off x="0" y="198659"/>
          <a:ext cx="6894830" cy="57037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Student Loan Repayment for Qualified Providers</a:t>
          </a:r>
        </a:p>
      </dsp:txBody>
      <dsp:txXfrm>
        <a:off x="27843" y="226502"/>
        <a:ext cx="6839144" cy="514689"/>
      </dsp:txXfrm>
    </dsp:sp>
    <dsp:sp modelId="{2FA39896-33A2-417E-BAEE-3F1D72174F07}">
      <dsp:nvSpPr>
        <dsp:cNvPr id="0" name=""/>
        <dsp:cNvSpPr/>
      </dsp:nvSpPr>
      <dsp:spPr>
        <a:xfrm>
          <a:off x="0" y="769034"/>
          <a:ext cx="6894830" cy="14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91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Must be in workforce shortage professions and make a 4-year commitment to practice panel with &gt;= 30% Medicaid/Uninsured</a:t>
          </a:r>
        </a:p>
        <a:p>
          <a:pPr marL="228600" lvl="1" indent="-228600" algn="l" defTabSz="889000">
            <a:lnSpc>
              <a:spcPct val="90000"/>
            </a:lnSpc>
            <a:spcBef>
              <a:spcPct val="0"/>
            </a:spcBef>
            <a:spcAft>
              <a:spcPct val="20000"/>
            </a:spcAft>
            <a:buChar char="•"/>
          </a:pPr>
          <a:r>
            <a:rPr lang="en-US" sz="2000" kern="1200" dirty="0"/>
            <a:t>Psychiatrists, primary care physicians, dentists, nurse practitioners, and pediatric nurse specialists</a:t>
          </a:r>
        </a:p>
      </dsp:txBody>
      <dsp:txXfrm>
        <a:off x="0" y="769034"/>
        <a:ext cx="6894830" cy="1423125"/>
      </dsp:txXfrm>
    </dsp:sp>
    <dsp:sp modelId="{C3739B27-C8E5-4AE9-BBD4-B7C40F981BF2}">
      <dsp:nvSpPr>
        <dsp:cNvPr id="0" name=""/>
        <dsp:cNvSpPr/>
      </dsp:nvSpPr>
      <dsp:spPr>
        <a:xfrm>
          <a:off x="0" y="2192160"/>
          <a:ext cx="6894830" cy="57037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Career Pathways Training (CPT)</a:t>
          </a:r>
        </a:p>
      </dsp:txBody>
      <dsp:txXfrm>
        <a:off x="27843" y="2220003"/>
        <a:ext cx="6839144" cy="514689"/>
      </dsp:txXfrm>
    </dsp:sp>
    <dsp:sp modelId="{AA4942AE-4B0B-4323-9F38-7EC55E881643}">
      <dsp:nvSpPr>
        <dsp:cNvPr id="0" name=""/>
        <dsp:cNvSpPr/>
      </dsp:nvSpPr>
      <dsp:spPr>
        <a:xfrm>
          <a:off x="0" y="2762535"/>
          <a:ext cx="6894830" cy="175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91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Fund training and education for career advancement and unemployed individuals who make a 3-year commitment to practice panel with &gt;= 30% Medicaid/Uninsured</a:t>
          </a:r>
        </a:p>
        <a:p>
          <a:pPr marL="228600" lvl="1" indent="-228600" algn="l" defTabSz="889000">
            <a:lnSpc>
              <a:spcPct val="90000"/>
            </a:lnSpc>
            <a:spcBef>
              <a:spcPct val="0"/>
            </a:spcBef>
            <a:spcAft>
              <a:spcPct val="20000"/>
            </a:spcAft>
            <a:buChar char="•"/>
          </a:pPr>
          <a:r>
            <a:rPr lang="en-US" sz="2000" kern="1200" dirty="0"/>
            <a:t>Administered by WIOs, 3 regions across the state</a:t>
          </a:r>
        </a:p>
        <a:p>
          <a:pPr marL="228600" lvl="1" indent="-228600" algn="l" defTabSz="889000">
            <a:lnSpc>
              <a:spcPct val="90000"/>
            </a:lnSpc>
            <a:spcBef>
              <a:spcPct val="0"/>
            </a:spcBef>
            <a:spcAft>
              <a:spcPct val="20000"/>
            </a:spcAft>
            <a:buChar char="•"/>
          </a:pPr>
          <a:r>
            <a:rPr lang="en-US" sz="2000" kern="1200" dirty="0"/>
            <a:t>Nursing, Professional Technical, and Frontline Public Health Worker titles</a:t>
          </a:r>
        </a:p>
      </dsp:txBody>
      <dsp:txXfrm>
        <a:off x="0" y="2762535"/>
        <a:ext cx="6894830" cy="1759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03820-0EDF-4A00-8CA7-7F83154DACA8}">
      <dsp:nvSpPr>
        <dsp:cNvPr id="0" name=""/>
        <dsp:cNvSpPr/>
      </dsp:nvSpPr>
      <dsp:spPr>
        <a:xfrm rot="5400000">
          <a:off x="6335169" y="-2544450"/>
          <a:ext cx="1231106" cy="6632448"/>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dirty="0"/>
            <a:t>support initial investments for states to begin planning activities during the Model’s pre-implementation period and the initial performance years of the model</a:t>
          </a:r>
          <a:endParaRPr lang="en-US" sz="2000" kern="1200" dirty="0"/>
        </a:p>
      </dsp:txBody>
      <dsp:txXfrm rot="-5400000">
        <a:off x="3634498" y="216319"/>
        <a:ext cx="6572350" cy="1110910"/>
      </dsp:txXfrm>
    </dsp:sp>
    <dsp:sp modelId="{AB827C8D-8B50-4093-9EDF-FDEDBAEF43FB}">
      <dsp:nvSpPr>
        <dsp:cNvPr id="0" name=""/>
        <dsp:cNvSpPr/>
      </dsp:nvSpPr>
      <dsp:spPr>
        <a:xfrm>
          <a:off x="0" y="2331"/>
          <a:ext cx="3634498" cy="153888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kern="1200" dirty="0"/>
            <a:t>Cooperative Funding Agreement</a:t>
          </a:r>
        </a:p>
      </dsp:txBody>
      <dsp:txXfrm>
        <a:off x="75122" y="77453"/>
        <a:ext cx="3484254" cy="1388638"/>
      </dsp:txXfrm>
    </dsp:sp>
    <dsp:sp modelId="{C744D3B8-F348-4E5F-A6C9-538F90CE66CB}">
      <dsp:nvSpPr>
        <dsp:cNvPr id="0" name=""/>
        <dsp:cNvSpPr/>
      </dsp:nvSpPr>
      <dsp:spPr>
        <a:xfrm rot="5400000">
          <a:off x="6431422" y="-928624"/>
          <a:ext cx="1231106" cy="6632448"/>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a:t>provide hospitals with a fixed amount of revenue for the upcoming year for a specific patient population or program, such as Medicare fee-for-service beneficiaries</a:t>
          </a:r>
          <a:endParaRPr lang="en-US" sz="2000" kern="1200" dirty="0"/>
        </a:p>
      </dsp:txBody>
      <dsp:txXfrm rot="-5400000">
        <a:off x="3730751" y="1832145"/>
        <a:ext cx="6572350" cy="1110910"/>
      </dsp:txXfrm>
    </dsp:sp>
    <dsp:sp modelId="{6CD1F08D-74B9-41CC-8528-E9C5FA0B4BAA}">
      <dsp:nvSpPr>
        <dsp:cNvPr id="0" name=""/>
        <dsp:cNvSpPr/>
      </dsp:nvSpPr>
      <dsp:spPr>
        <a:xfrm>
          <a:off x="0" y="1618158"/>
          <a:ext cx="3730752" cy="153888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Hospital global budgets</a:t>
          </a:r>
        </a:p>
      </dsp:txBody>
      <dsp:txXfrm>
        <a:off x="75122" y="1693280"/>
        <a:ext cx="3580508" cy="1388638"/>
      </dsp:txXfrm>
    </dsp:sp>
    <dsp:sp modelId="{32602935-2AA4-498D-8B9E-EAA7CE55F4F3}">
      <dsp:nvSpPr>
        <dsp:cNvPr id="0" name=""/>
        <dsp:cNvSpPr/>
      </dsp:nvSpPr>
      <dsp:spPr>
        <a:xfrm rot="5400000">
          <a:off x="6431422" y="687202"/>
          <a:ext cx="1231106" cy="6632448"/>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a:t>Primary Care AHEAD will align with ongoing Medicaid transformation efforts within each participating state and aims to increase Medicare investment in primary care.</a:t>
          </a:r>
          <a:endParaRPr lang="en-US" sz="2000" kern="1200" dirty="0"/>
        </a:p>
      </dsp:txBody>
      <dsp:txXfrm rot="-5400000">
        <a:off x="3730751" y="3447971"/>
        <a:ext cx="6572350" cy="1110910"/>
      </dsp:txXfrm>
    </dsp:sp>
    <dsp:sp modelId="{CBFE6381-5D7F-43C8-A919-5B30E60090A2}">
      <dsp:nvSpPr>
        <dsp:cNvPr id="0" name=""/>
        <dsp:cNvSpPr/>
      </dsp:nvSpPr>
      <dsp:spPr>
        <a:xfrm>
          <a:off x="0" y="3233985"/>
          <a:ext cx="3730752" cy="153888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Primary Care Ahead</a:t>
          </a:r>
        </a:p>
      </dsp:txBody>
      <dsp:txXfrm>
        <a:off x="75122" y="3309107"/>
        <a:ext cx="3580508" cy="13886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2FAC37-867E-4B0E-A9AE-DD351E4F4312}" type="datetimeFigureOut">
              <a:rPr lang="en-US" smtClean="0"/>
              <a:t>4/18/2024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3AB6271-198A-475E-B1F4-5E0A69DBC608}" type="slidenum">
              <a:rPr lang="en-US" smtClean="0"/>
              <a:t>‹#›</a:t>
            </a:fld>
            <a:endParaRPr lang="en-US" dirty="0"/>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a:t>
            </a:fld>
            <a:endParaRPr lang="en-US" dirty="0"/>
          </a:p>
        </p:txBody>
      </p:sp>
    </p:spTree>
    <p:extLst>
      <p:ext uri="{BB962C8B-B14F-4D97-AF65-F5344CB8AC3E}">
        <p14:creationId xmlns:p14="http://schemas.microsoft.com/office/powerpoint/2010/main" val="412348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27</a:t>
            </a:fld>
            <a:endParaRPr lang="en-US" dirty="0"/>
          </a:p>
        </p:txBody>
      </p:sp>
    </p:spTree>
    <p:extLst>
      <p:ext uri="{BB962C8B-B14F-4D97-AF65-F5344CB8AC3E}">
        <p14:creationId xmlns:p14="http://schemas.microsoft.com/office/powerpoint/2010/main" val="134221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6D1DA-2FED-DE68-DBB3-2249C2EB0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58BC2-B2F9-EC3E-0E9B-35C7D01A25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AFBB4-AC10-69F2-6237-F8DBC1D37D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6F41-35A3-337A-3C1E-BBCE59A6925C}"/>
              </a:ext>
            </a:extLst>
          </p:cNvPr>
          <p:cNvSpPr>
            <a:spLocks noGrp="1"/>
          </p:cNvSpPr>
          <p:nvPr>
            <p:ph type="sldNum" sz="quarter" idx="10"/>
          </p:nvPr>
        </p:nvSpPr>
        <p:spPr/>
        <p:txBody>
          <a:bodyPr/>
          <a:lstStyle/>
          <a:p>
            <a:fld id="{E3AB6271-198A-475E-B1F4-5E0A69DBC608}" type="slidenum">
              <a:rPr lang="en-US" smtClean="0"/>
              <a:t>28</a:t>
            </a:fld>
            <a:endParaRPr lang="en-US" dirty="0"/>
          </a:p>
        </p:txBody>
      </p:sp>
    </p:spTree>
    <p:extLst>
      <p:ext uri="{BB962C8B-B14F-4D97-AF65-F5344CB8AC3E}">
        <p14:creationId xmlns:p14="http://schemas.microsoft.com/office/powerpoint/2010/main" val="347472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9BB1B-1383-11B5-39C9-12A412B8D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D88AF-36D3-DC6A-4103-1906E8EA2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C43EA-F923-5524-0D2C-E4EF4D12316C}"/>
              </a:ext>
            </a:extLst>
          </p:cNvPr>
          <p:cNvSpPr>
            <a:spLocks noGrp="1"/>
          </p:cNvSpPr>
          <p:nvPr>
            <p:ph type="body" idx="1"/>
          </p:nvPr>
        </p:nvSpPr>
        <p:spPr/>
        <p:txBody>
          <a:bodyPr/>
          <a:lstStyle/>
          <a:p>
            <a:r>
              <a:rPr lang="en-US" dirty="0"/>
              <a:t>Started in Sept 2021 for the last cycle, worked through April/May</a:t>
            </a:r>
          </a:p>
          <a:p>
            <a:r>
              <a:rPr lang="en-US" dirty="0"/>
              <a:t>We can discuss our start date together– we can start any time</a:t>
            </a:r>
          </a:p>
        </p:txBody>
      </p:sp>
      <p:sp>
        <p:nvSpPr>
          <p:cNvPr id="4" name="Slide Number Placeholder 3">
            <a:extLst>
              <a:ext uri="{FF2B5EF4-FFF2-40B4-BE49-F238E27FC236}">
                <a16:creationId xmlns:a16="http://schemas.microsoft.com/office/drawing/2014/main" id="{6BEE1C00-ABC0-D6F0-611B-4C367D69A26D}"/>
              </a:ext>
            </a:extLst>
          </p:cNvPr>
          <p:cNvSpPr>
            <a:spLocks noGrp="1"/>
          </p:cNvSpPr>
          <p:nvPr>
            <p:ph type="sldNum" sz="quarter" idx="10"/>
          </p:nvPr>
        </p:nvSpPr>
        <p:spPr/>
        <p:txBody>
          <a:bodyPr/>
          <a:lstStyle/>
          <a:p>
            <a:fld id="{E3AB6271-198A-475E-B1F4-5E0A69DBC608}" type="slidenum">
              <a:rPr lang="en-US" smtClean="0"/>
              <a:t>29</a:t>
            </a:fld>
            <a:endParaRPr lang="en-US" dirty="0"/>
          </a:p>
        </p:txBody>
      </p:sp>
    </p:spTree>
    <p:extLst>
      <p:ext uri="{BB962C8B-B14F-4D97-AF65-F5344CB8AC3E}">
        <p14:creationId xmlns:p14="http://schemas.microsoft.com/office/powerpoint/2010/main" val="129316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89D1D-5508-26AC-EE34-ABCB854BBF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627C0-C9EB-DD87-D6F0-7941B2E97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B3AD6-F6E0-7AB6-E633-B5961098B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2E268-FD24-0FAE-67FD-6C6358C1C6B8}"/>
              </a:ext>
            </a:extLst>
          </p:cNvPr>
          <p:cNvSpPr>
            <a:spLocks noGrp="1"/>
          </p:cNvSpPr>
          <p:nvPr>
            <p:ph type="sldNum" sz="quarter" idx="10"/>
          </p:nvPr>
        </p:nvSpPr>
        <p:spPr/>
        <p:txBody>
          <a:bodyPr/>
          <a:lstStyle/>
          <a:p>
            <a:fld id="{E3AB6271-198A-475E-B1F4-5E0A69DBC608}" type="slidenum">
              <a:rPr lang="en-US" smtClean="0"/>
              <a:t>30</a:t>
            </a:fld>
            <a:endParaRPr lang="en-US" dirty="0"/>
          </a:p>
        </p:txBody>
      </p:sp>
    </p:spTree>
    <p:extLst>
      <p:ext uri="{BB962C8B-B14F-4D97-AF65-F5344CB8AC3E}">
        <p14:creationId xmlns:p14="http://schemas.microsoft.com/office/powerpoint/2010/main" val="311930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0B054-09CD-8A9E-16E2-357333B2A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18CDF-4A7F-8644-1E62-94D0DA636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864E6-C4C3-0A6C-AAAF-ECA2DAB891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071F8C-739F-0FA9-9BA2-8E04022B0BC8}"/>
              </a:ext>
            </a:extLst>
          </p:cNvPr>
          <p:cNvSpPr>
            <a:spLocks noGrp="1"/>
          </p:cNvSpPr>
          <p:nvPr>
            <p:ph type="sldNum" sz="quarter" idx="10"/>
          </p:nvPr>
        </p:nvSpPr>
        <p:spPr/>
        <p:txBody>
          <a:bodyPr/>
          <a:lstStyle/>
          <a:p>
            <a:fld id="{E3AB6271-198A-475E-B1F4-5E0A69DBC608}" type="slidenum">
              <a:rPr lang="en-US" smtClean="0"/>
              <a:t>31</a:t>
            </a:fld>
            <a:endParaRPr lang="en-US" dirty="0"/>
          </a:p>
        </p:txBody>
      </p:sp>
    </p:spTree>
    <p:extLst>
      <p:ext uri="{BB962C8B-B14F-4D97-AF65-F5344CB8AC3E}">
        <p14:creationId xmlns:p14="http://schemas.microsoft.com/office/powerpoint/2010/main" val="50061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32</a:t>
            </a:fld>
            <a:endParaRPr lang="en-US" dirty="0"/>
          </a:p>
        </p:txBody>
      </p:sp>
    </p:spTree>
    <p:extLst>
      <p:ext uri="{BB962C8B-B14F-4D97-AF65-F5344CB8AC3E}">
        <p14:creationId xmlns:p14="http://schemas.microsoft.com/office/powerpoint/2010/main" val="1410734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0D1FD-576B-B869-2556-7B2A3693C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C5498-531F-6372-8967-FFD99731EE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9A0D0-5F9E-DC38-2F7C-9F01CEE7AF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58CD08-83EB-2938-5923-F147341296B6}"/>
              </a:ext>
            </a:extLst>
          </p:cNvPr>
          <p:cNvSpPr>
            <a:spLocks noGrp="1"/>
          </p:cNvSpPr>
          <p:nvPr>
            <p:ph type="sldNum" sz="quarter" idx="10"/>
          </p:nvPr>
        </p:nvSpPr>
        <p:spPr/>
        <p:txBody>
          <a:bodyPr/>
          <a:lstStyle/>
          <a:p>
            <a:fld id="{E3AB6271-198A-475E-B1F4-5E0A69DBC608}" type="slidenum">
              <a:rPr lang="en-US" smtClean="0"/>
              <a:t>33</a:t>
            </a:fld>
            <a:endParaRPr lang="en-US" dirty="0"/>
          </a:p>
        </p:txBody>
      </p:sp>
    </p:spTree>
    <p:extLst>
      <p:ext uri="{BB962C8B-B14F-4D97-AF65-F5344CB8AC3E}">
        <p14:creationId xmlns:p14="http://schemas.microsoft.com/office/powerpoint/2010/main" val="408163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62922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36</a:t>
            </a:fld>
            <a:endParaRPr lang="en-US" dirty="0"/>
          </a:p>
        </p:txBody>
      </p:sp>
    </p:spTree>
    <p:extLst>
      <p:ext uri="{BB962C8B-B14F-4D97-AF65-F5344CB8AC3E}">
        <p14:creationId xmlns:p14="http://schemas.microsoft.com/office/powerpoint/2010/main" val="272577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2</a:t>
            </a:fld>
            <a:endParaRPr lang="en-US" dirty="0"/>
          </a:p>
        </p:txBody>
      </p:sp>
    </p:spTree>
    <p:extLst>
      <p:ext uri="{BB962C8B-B14F-4D97-AF65-F5344CB8AC3E}">
        <p14:creationId xmlns:p14="http://schemas.microsoft.com/office/powerpoint/2010/main" val="216934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those in person, please go</a:t>
            </a:r>
            <a:r>
              <a:rPr lang="en-US" baseline="0" dirty="0"/>
              <a:t> around the room and introduce yourself</a:t>
            </a:r>
          </a:p>
          <a:p>
            <a:pPr marL="171450" indent="-171450">
              <a:buFont typeface="Arial" panose="020B0604020202020204" pitchFamily="34" charset="0"/>
              <a:buChar char="•"/>
            </a:pPr>
            <a:r>
              <a:rPr lang="en-US" baseline="0" dirty="0"/>
              <a:t>If you’re attending virtually, please introduce yourself in the chat</a:t>
            </a:r>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3</a:t>
            </a:fld>
            <a:endParaRPr lang="en-US" dirty="0"/>
          </a:p>
        </p:txBody>
      </p:sp>
    </p:spTree>
    <p:extLst>
      <p:ext uri="{BB962C8B-B14F-4D97-AF65-F5344CB8AC3E}">
        <p14:creationId xmlns:p14="http://schemas.microsoft.com/office/powerpoint/2010/main" val="26806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4</a:t>
            </a:fld>
            <a:endParaRPr lang="en-US" dirty="0"/>
          </a:p>
        </p:txBody>
      </p:sp>
    </p:spTree>
    <p:extLst>
      <p:ext uri="{BB962C8B-B14F-4D97-AF65-F5344CB8AC3E}">
        <p14:creationId xmlns:p14="http://schemas.microsoft.com/office/powerpoint/2010/main" val="303081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solidFill>
                <a:srgbClr val="2C405A"/>
              </a:solidFill>
              <a:effectLst/>
              <a:highlight>
                <a:srgbClr val="FFFF00"/>
              </a:highlight>
              <a:latin typeface="system-ui"/>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02886C9-FFAD-43A3-92FD-3F4CAAA95B1F}" type="slidenum">
              <a:rPr lang="en-US" smtClean="0"/>
              <a:t>11</a:t>
            </a:fld>
            <a:endParaRPr lang="en-US"/>
          </a:p>
        </p:txBody>
      </p:sp>
    </p:spTree>
    <p:extLst>
      <p:ext uri="{BB962C8B-B14F-4D97-AF65-F5344CB8AC3E}">
        <p14:creationId xmlns:p14="http://schemas.microsoft.com/office/powerpoint/2010/main" val="3627512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55525-D158-44B5-94FA-1F2CD04CD9F3}" type="slidenum">
              <a:rPr lang="en-US" smtClean="0"/>
              <a:t>13</a:t>
            </a:fld>
            <a:endParaRPr lang="en-US"/>
          </a:p>
        </p:txBody>
      </p:sp>
    </p:spTree>
    <p:extLst>
      <p:ext uri="{BB962C8B-B14F-4D97-AF65-F5344CB8AC3E}">
        <p14:creationId xmlns:p14="http://schemas.microsoft.com/office/powerpoint/2010/main" val="83376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HERO must be independent from the state or other government entities. </a:t>
            </a:r>
          </a:p>
        </p:txBody>
      </p:sp>
      <p:sp>
        <p:nvSpPr>
          <p:cNvPr id="4" name="Slide Number Placeholder 3"/>
          <p:cNvSpPr>
            <a:spLocks noGrp="1"/>
          </p:cNvSpPr>
          <p:nvPr>
            <p:ph type="sldNum" sz="quarter" idx="5"/>
          </p:nvPr>
        </p:nvSpPr>
        <p:spPr/>
        <p:txBody>
          <a:bodyPr/>
          <a:lstStyle/>
          <a:p>
            <a:fld id="{F9F55525-D158-44B5-94FA-1F2CD04CD9F3}" type="slidenum">
              <a:rPr lang="en-US" smtClean="0"/>
              <a:t>18</a:t>
            </a:fld>
            <a:endParaRPr lang="en-US"/>
          </a:p>
        </p:txBody>
      </p:sp>
    </p:spTree>
    <p:extLst>
      <p:ext uri="{BB962C8B-B14F-4D97-AF65-F5344CB8AC3E}">
        <p14:creationId xmlns:p14="http://schemas.microsoft.com/office/powerpoint/2010/main" val="175157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25</a:t>
            </a:fld>
            <a:endParaRPr lang="en-US" dirty="0"/>
          </a:p>
        </p:txBody>
      </p:sp>
    </p:spTree>
    <p:extLst>
      <p:ext uri="{BB962C8B-B14F-4D97-AF65-F5344CB8AC3E}">
        <p14:creationId xmlns:p14="http://schemas.microsoft.com/office/powerpoint/2010/main" val="161861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26</a:t>
            </a:fld>
            <a:endParaRPr lang="en-US" dirty="0"/>
          </a:p>
        </p:txBody>
      </p:sp>
    </p:spTree>
    <p:extLst>
      <p:ext uri="{BB962C8B-B14F-4D97-AF65-F5344CB8AC3E}">
        <p14:creationId xmlns:p14="http://schemas.microsoft.com/office/powerpoint/2010/main" val="258574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246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35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3172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61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8706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633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4836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875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a:t>Click to edit Master title style</a:t>
            </a:r>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4007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31984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a:t>Click to edit Master title style</a:t>
            </a:r>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372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a:t>Click icon to add picture</a:t>
            </a:r>
          </a:p>
        </p:txBody>
      </p:sp>
    </p:spTree>
    <p:extLst>
      <p:ext uri="{BB962C8B-B14F-4D97-AF65-F5344CB8AC3E}">
        <p14:creationId xmlns:p14="http://schemas.microsoft.com/office/powerpoint/2010/main" val="110537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1239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223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461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6054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47450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083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01835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3846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23938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a:t>Click to edit Master title style</a:t>
            </a:r>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04956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a:t>Click to edit Master title style</a:t>
            </a:r>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86520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a:t>Click icon to add picture</a:t>
            </a:r>
          </a:p>
        </p:txBody>
      </p:sp>
    </p:spTree>
    <p:extLst>
      <p:ext uri="{BB962C8B-B14F-4D97-AF65-F5344CB8AC3E}">
        <p14:creationId xmlns:p14="http://schemas.microsoft.com/office/powerpoint/2010/main" val="4063744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44869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7051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2474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13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2076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5681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2881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5714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17974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a:t>Click to edit Master title style</a:t>
            </a:r>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02658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a:t>Click to edit Master title style</a:t>
            </a:r>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4107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a:t>Click icon to add picture</a:t>
            </a:r>
          </a:p>
        </p:txBody>
      </p:sp>
    </p:spTree>
    <p:extLst>
      <p:ext uri="{BB962C8B-B14F-4D97-AF65-F5344CB8AC3E}">
        <p14:creationId xmlns:p14="http://schemas.microsoft.com/office/powerpoint/2010/main" val="430102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black"/>
                </a:solidFill>
                <a:latin typeface="Arial" charset="0"/>
                <a:ea typeface="ＭＳ Ｐゴシック" charset="0"/>
              </a:rPr>
              <a:t>3/18/2015</a:t>
            </a:r>
            <a:endParaRPr lang="en-US" dirty="0">
              <a:solidFill>
                <a:prstClr val="black"/>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black"/>
                </a:solidFill>
                <a:latin typeface="Arial" charset="0"/>
                <a:ea typeface="ＭＳ Ｐゴシック" charset="0"/>
              </a:rPr>
              <a:pPr defTabSz="457182" fontAlgn="base">
                <a:spcBef>
                  <a:spcPct val="0"/>
                </a:spcBef>
                <a:spcAft>
                  <a:spcPct val="0"/>
                </a:spcAft>
              </a:pPr>
              <a:t>‹#›</a:t>
            </a:fld>
            <a:endParaRPr lang="en-US" dirty="0">
              <a:solidFill>
                <a:prstClr val="black"/>
              </a:solidFill>
              <a:latin typeface="Arial" charset="0"/>
              <a:ea typeface="ＭＳ Ｐゴシック" charset="0"/>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755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47344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629609-4E39-4741-8808-92803867704A}" type="datetimeFigureOut">
              <a:rPr lang="en-US" smtClean="0"/>
              <a:t>4/19/2024</a:t>
            </a:fld>
            <a:endParaRPr lang="en-US" dirty="0"/>
          </a:p>
        </p:txBody>
      </p:sp>
      <p:sp>
        <p:nvSpPr>
          <p:cNvPr id="11" name="Title 1"/>
          <p:cNvSpPr>
            <a:spLocks noGrp="1"/>
          </p:cNvSpPr>
          <p:nvPr>
            <p:ph type="ctrTitle" hasCustomPrompt="1"/>
          </p:nvPr>
        </p:nvSpPr>
        <p:spPr>
          <a:xfrm>
            <a:off x="914400" y="2362691"/>
            <a:ext cx="10363200" cy="1117600"/>
          </a:xfrm>
          <a:prstGeom prst="rect">
            <a:avLst/>
          </a:prstGeom>
        </p:spPr>
        <p:txBody>
          <a:bodyPr anchor="b" anchorCtr="0">
            <a:normAutofit/>
          </a:bodyPr>
          <a:lstStyle>
            <a:lvl1pPr algn="ctr">
              <a:lnSpc>
                <a:spcPct val="100000"/>
              </a:lnSpc>
              <a:defRPr sz="5867" b="0" i="0" cap="none" spc="27" baseline="0">
                <a:ln w="13500">
                  <a:solidFill>
                    <a:schemeClr val="accent1">
                      <a:shade val="2500"/>
                      <a:alpha val="6500"/>
                    </a:schemeClr>
                  </a:solidFill>
                  <a:prstDash val="solid"/>
                </a:ln>
                <a:solidFill>
                  <a:schemeClr val="bg1">
                    <a:lumMod val="95000"/>
                  </a:schemeClr>
                </a:solidFill>
                <a:effectLst/>
              </a:defRPr>
            </a:lvl1pPr>
          </a:lstStyle>
          <a:p>
            <a:r>
              <a:rPr lang="en-US" dirty="0"/>
              <a:t>Here is the title slide for a</a:t>
            </a:r>
            <a:br>
              <a:rPr lang="en-US" dirty="0"/>
            </a:br>
            <a:r>
              <a:rPr lang="en-US" dirty="0"/>
              <a:t>new presentation</a:t>
            </a:r>
          </a:p>
        </p:txBody>
      </p:sp>
      <p:sp>
        <p:nvSpPr>
          <p:cNvPr id="12" name="Subtitle 2"/>
          <p:cNvSpPr>
            <a:spLocks noGrp="1"/>
          </p:cNvSpPr>
          <p:nvPr>
            <p:ph type="subTitle" idx="1" hasCustomPrompt="1"/>
          </p:nvPr>
        </p:nvSpPr>
        <p:spPr>
          <a:xfrm>
            <a:off x="914400" y="3781693"/>
            <a:ext cx="10363200" cy="920705"/>
          </a:xfrm>
          <a:prstGeom prst="rect">
            <a:avLst/>
          </a:prstGeom>
        </p:spPr>
        <p:txBody>
          <a:bodyPr>
            <a:normAutofit/>
          </a:bodyPr>
          <a:lstStyle>
            <a:lvl1pPr marL="0" indent="0" algn="ctr">
              <a:lnSpc>
                <a:spcPts val="5067"/>
              </a:lnSpc>
              <a:spcBef>
                <a:spcPts val="0"/>
              </a:spcBef>
              <a:buNone/>
              <a:defRPr sz="3200" baseline="0">
                <a:solidFill>
                  <a:schemeClr val="bg1">
                    <a:lumMod val="85000"/>
                  </a:schemeClr>
                </a:solidFill>
                <a:latin typeface="Franklin Gothic Medium Cond" panose="020B06060304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Speaker Name, Title</a:t>
            </a:r>
          </a:p>
        </p:txBody>
      </p:sp>
      <p:cxnSp>
        <p:nvCxnSpPr>
          <p:cNvPr id="8" name="Straight Connector 7"/>
          <p:cNvCxnSpPr/>
          <p:nvPr/>
        </p:nvCxnSpPr>
        <p:spPr>
          <a:xfrm>
            <a:off x="1828800" y="1397000"/>
            <a:ext cx="85826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5257800"/>
            <a:ext cx="85826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5198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p:bg>
      <p:bgPr>
        <a:solidFill>
          <a:srgbClr val="00846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629609-4E39-4741-8808-92803867704A}" type="datetimeFigureOut">
              <a:rPr lang="en-US" smtClean="0"/>
              <a:t>4/19/2024</a:t>
            </a:fld>
            <a:endParaRPr lang="en-US" dirty="0"/>
          </a:p>
        </p:txBody>
      </p:sp>
      <p:sp>
        <p:nvSpPr>
          <p:cNvPr id="11" name="Title 1"/>
          <p:cNvSpPr>
            <a:spLocks noGrp="1"/>
          </p:cNvSpPr>
          <p:nvPr>
            <p:ph type="ctrTitle" hasCustomPrompt="1"/>
          </p:nvPr>
        </p:nvSpPr>
        <p:spPr>
          <a:xfrm>
            <a:off x="914400" y="685800"/>
            <a:ext cx="10363200" cy="2336800"/>
          </a:xfrm>
          <a:prstGeom prst="rect">
            <a:avLst/>
          </a:prstGeom>
        </p:spPr>
        <p:txBody>
          <a:bodyPr anchor="b" anchorCtr="0">
            <a:normAutofit/>
          </a:bodyPr>
          <a:lstStyle>
            <a:lvl1pPr algn="l">
              <a:lnSpc>
                <a:spcPts val="7200"/>
              </a:lnSpc>
              <a:defRPr sz="6400" b="0" i="0" cap="none" spc="27" baseline="0">
                <a:ln w="13500">
                  <a:solidFill>
                    <a:schemeClr val="accent1">
                      <a:shade val="2500"/>
                      <a:alpha val="6500"/>
                    </a:schemeClr>
                  </a:solidFill>
                  <a:prstDash val="solid"/>
                </a:ln>
                <a:solidFill>
                  <a:schemeClr val="bg1">
                    <a:lumMod val="95000"/>
                  </a:schemeClr>
                </a:solidFill>
                <a:effectLst/>
              </a:defRPr>
            </a:lvl1pPr>
          </a:lstStyle>
          <a:p>
            <a:r>
              <a:rPr lang="en-US" dirty="0"/>
              <a:t>Section title</a:t>
            </a:r>
          </a:p>
        </p:txBody>
      </p:sp>
      <p:sp>
        <p:nvSpPr>
          <p:cNvPr id="12" name="Subtitle 2"/>
          <p:cNvSpPr>
            <a:spLocks noGrp="1"/>
          </p:cNvSpPr>
          <p:nvPr>
            <p:ph type="subTitle" idx="1" hasCustomPrompt="1"/>
          </p:nvPr>
        </p:nvSpPr>
        <p:spPr>
          <a:xfrm>
            <a:off x="914400" y="3429000"/>
            <a:ext cx="10363200" cy="1371600"/>
          </a:xfrm>
          <a:prstGeom prst="rect">
            <a:avLst/>
          </a:prstGeom>
        </p:spPr>
        <p:txBody>
          <a:bodyPr>
            <a:noAutofit/>
          </a:bodyPr>
          <a:lstStyle>
            <a:lvl1pPr marL="0" indent="0" algn="l">
              <a:lnSpc>
                <a:spcPts val="5067"/>
              </a:lnSpc>
              <a:spcBef>
                <a:spcPts val="0"/>
              </a:spcBef>
              <a:buNone/>
              <a:defRPr sz="3200" baseline="0">
                <a:solidFill>
                  <a:schemeClr val="bg1">
                    <a:lumMod val="85000"/>
                  </a:schemeClr>
                </a:solidFill>
                <a:latin typeface="Franklin Gothic Medium Cond" panose="020B06060304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Speaker name, Title</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r="86111" b="-14312"/>
          <a:stretch/>
        </p:blipFill>
        <p:spPr>
          <a:xfrm>
            <a:off x="416057" y="6394965"/>
            <a:ext cx="406400" cy="406400"/>
          </a:xfrm>
          <a:prstGeom prst="rect">
            <a:avLst/>
          </a:prstGeom>
        </p:spPr>
      </p:pic>
    </p:spTree>
    <p:extLst>
      <p:ext uri="{BB962C8B-B14F-4D97-AF65-F5344CB8AC3E}">
        <p14:creationId xmlns:p14="http://schemas.microsoft.com/office/powerpoint/2010/main" val="387406174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0999"/>
            <a:ext cx="10363200" cy="1036639"/>
          </a:xfrm>
          <a:prstGeom prst="rect">
            <a:avLst/>
          </a:prstGeom>
        </p:spPr>
        <p:txBody>
          <a:bodyPr>
            <a:normAutofit/>
          </a:bodyPr>
          <a:lstStyle>
            <a:lvl1pPr>
              <a:defRPr sz="5867"/>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9609-4E39-4741-8808-92803867704A}" type="datetimeFigureOut">
              <a:rPr lang="en-US" smtClean="0"/>
              <a:t>4/19/2024</a:t>
            </a:fld>
            <a:endParaRPr lang="en-US" dirty="0"/>
          </a:p>
        </p:txBody>
      </p:sp>
      <p:sp>
        <p:nvSpPr>
          <p:cNvPr id="6" name="Content Placeholder 2"/>
          <p:cNvSpPr>
            <a:spLocks noGrp="1"/>
          </p:cNvSpPr>
          <p:nvPr>
            <p:ph idx="1"/>
          </p:nvPr>
        </p:nvSpPr>
        <p:spPr>
          <a:xfrm>
            <a:off x="914400" y="1498600"/>
            <a:ext cx="10363200" cy="4775200"/>
          </a:xfrm>
          <a:prstGeom prst="rect">
            <a:avLst/>
          </a:prstGeom>
        </p:spPr>
        <p:txBody>
          <a:bodyPr/>
          <a:lstStyle>
            <a:lvl1pPr marL="0" indent="0">
              <a:buClr>
                <a:srgbClr val="007953"/>
              </a:buClr>
              <a:buFontTx/>
              <a:buNone/>
              <a:defRPr sz="3200" spc="-67" baseline="0"/>
            </a:lvl1pPr>
            <a:lvl2pPr marL="836063" indent="-226478">
              <a:buClr>
                <a:srgbClr val="007953"/>
              </a:buClr>
              <a:buFont typeface="Arial" panose="020B0604020202020204" pitchFamily="34" charset="0"/>
              <a:buChar char="•"/>
              <a:defRPr sz="2667" spc="-67" baseline="0">
                <a:solidFill>
                  <a:schemeClr val="tx1">
                    <a:lumMod val="65000"/>
                    <a:lumOff val="35000"/>
                  </a:schemeClr>
                </a:solidFill>
              </a:defRPr>
            </a:lvl2pPr>
            <a:lvl3pPr marL="1449881" indent="-230712">
              <a:buClr>
                <a:srgbClr val="007953"/>
              </a:buClr>
              <a:defRPr sz="2400" spc="-67" baseline="0"/>
            </a:lvl3pPr>
            <a:lvl4pPr>
              <a:defRPr spc="-67" baseline="0"/>
            </a:lvl4pPr>
            <a:lvl5pPr>
              <a:defRPr spc="-67" baseline="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103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701800"/>
            <a:ext cx="5080000" cy="4470401"/>
          </a:xfrm>
          <a:prstGeom prst="rect">
            <a:avLst/>
          </a:prstGeom>
        </p:spPr>
        <p:txBody>
          <a:bodyPr/>
          <a:lstStyle>
            <a:lvl1pPr marL="0" indent="0">
              <a:buClr>
                <a:srgbClr val="007953"/>
              </a:buClr>
              <a:buNone/>
              <a:defRPr sz="3200"/>
            </a:lvl1pPr>
            <a:lvl2pPr marL="836063" indent="-226478">
              <a:buClr>
                <a:srgbClr val="007953"/>
              </a:buClr>
              <a:buFont typeface="Arial" panose="020B0604020202020204" pitchFamily="34" charset="0"/>
              <a:buChar char="•"/>
              <a:defRPr sz="2667"/>
            </a:lvl2pPr>
            <a:lvl3pPr marL="1449881" indent="-230712">
              <a:buClr>
                <a:srgbClr val="007953"/>
              </a:buClr>
              <a:defRPr sz="2400"/>
            </a:lvl3pPr>
            <a:lvl4pPr>
              <a:buClr>
                <a:srgbClr val="007953"/>
              </a:buClr>
              <a:defRPr sz="2400"/>
            </a:lvl4pPr>
            <a:lvl5pPr>
              <a:buClr>
                <a:srgbClr val="007953"/>
              </a:buCl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13"/>
          </p:nvPr>
        </p:nvSpPr>
        <p:spPr>
          <a:xfrm>
            <a:off x="9855200" y="6375916"/>
            <a:ext cx="1117600" cy="365125"/>
          </a:xfrm>
          <a:prstGeom prst="rect">
            <a:avLst/>
          </a:prstGeom>
        </p:spPr>
        <p:txBody>
          <a:bodyPr vert="horz" lIns="91440" tIns="45720" rIns="91440" bIns="45720" rtlCol="0" anchor="ctr"/>
          <a:lstStyle>
            <a:lvl1pPr algn="l">
              <a:defRPr sz="1200">
                <a:solidFill>
                  <a:schemeClr val="bg1">
                    <a:lumMod val="75000"/>
                  </a:schemeClr>
                </a:solidFill>
                <a:latin typeface="Franklin Gothic Book" panose="020B0503020102020204" pitchFamily="34" charset="0"/>
              </a:defRPr>
            </a:lvl1pPr>
          </a:lstStyle>
          <a:p>
            <a:fld id="{0F629609-4E39-4741-8808-92803867704A}" type="datetimeFigureOut">
              <a:rPr lang="en-US" smtClean="0"/>
              <a:t>4/19/2024</a:t>
            </a:fld>
            <a:endParaRPr lang="en-US" dirty="0"/>
          </a:p>
        </p:txBody>
      </p:sp>
      <p:sp>
        <p:nvSpPr>
          <p:cNvPr id="6" name="Title 1"/>
          <p:cNvSpPr>
            <a:spLocks noGrp="1"/>
          </p:cNvSpPr>
          <p:nvPr>
            <p:ph type="title"/>
          </p:nvPr>
        </p:nvSpPr>
        <p:spPr>
          <a:xfrm>
            <a:off x="914400" y="380999"/>
            <a:ext cx="10363200" cy="1036639"/>
          </a:xfrm>
          <a:prstGeom prst="rect">
            <a:avLst/>
          </a:prstGeom>
        </p:spPr>
        <p:txBody>
          <a:bodyPr>
            <a:normAutofit/>
          </a:bodyPr>
          <a:lstStyle>
            <a:lvl1pPr>
              <a:defRPr sz="5867"/>
            </a:lvl1pPr>
          </a:lstStyle>
          <a:p>
            <a:r>
              <a:rPr lang="en-US"/>
              <a:t>Click to edit Master title style</a:t>
            </a:r>
            <a:endParaRPr lang="en-US" dirty="0"/>
          </a:p>
        </p:txBody>
      </p:sp>
      <p:sp>
        <p:nvSpPr>
          <p:cNvPr id="7" name="Content Placeholder 2"/>
          <p:cNvSpPr>
            <a:spLocks noGrp="1"/>
          </p:cNvSpPr>
          <p:nvPr>
            <p:ph sz="half" idx="14"/>
          </p:nvPr>
        </p:nvSpPr>
        <p:spPr>
          <a:xfrm>
            <a:off x="6705600" y="1701798"/>
            <a:ext cx="5080000" cy="4470401"/>
          </a:xfrm>
          <a:prstGeom prst="rect">
            <a:avLst/>
          </a:prstGeom>
        </p:spPr>
        <p:txBody>
          <a:bodyPr/>
          <a:lstStyle>
            <a:lvl1pPr marL="0" indent="0">
              <a:buClr>
                <a:srgbClr val="007953"/>
              </a:buClr>
              <a:buNone/>
              <a:defRPr sz="3200"/>
            </a:lvl1pPr>
            <a:lvl2pPr marL="836063" indent="-226478">
              <a:buClr>
                <a:srgbClr val="007953"/>
              </a:buClr>
              <a:buFont typeface="Arial" panose="020B0604020202020204" pitchFamily="34" charset="0"/>
              <a:buChar char="•"/>
              <a:defRPr sz="2667"/>
            </a:lvl2pPr>
            <a:lvl3pPr marL="1449881" indent="-230712">
              <a:buClr>
                <a:srgbClr val="007953"/>
              </a:buClr>
              <a:defRPr sz="2400"/>
            </a:lvl3pPr>
            <a:lvl4pPr>
              <a:buClr>
                <a:srgbClr val="007953"/>
              </a:buClr>
              <a:defRPr sz="2400"/>
            </a:lvl4pPr>
            <a:lvl5pPr>
              <a:buClr>
                <a:srgbClr val="007953"/>
              </a:buCl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4855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13861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629609-4E39-4741-8808-92803867704A}" type="datetimeFigureOut">
              <a:rPr lang="en-US" smtClean="0"/>
              <a:t>4/19/2024</a:t>
            </a:fld>
            <a:endParaRPr lang="en-US" dirty="0"/>
          </a:p>
        </p:txBody>
      </p:sp>
      <p:sp>
        <p:nvSpPr>
          <p:cNvPr id="7" name="Table Placeholder 11"/>
          <p:cNvSpPr>
            <a:spLocks noGrp="1"/>
          </p:cNvSpPr>
          <p:nvPr>
            <p:ph type="tbl" sz="quarter" idx="13"/>
          </p:nvPr>
        </p:nvSpPr>
        <p:spPr>
          <a:xfrm>
            <a:off x="914400" y="1498600"/>
            <a:ext cx="10363200" cy="4775200"/>
          </a:xfrm>
          <a:prstGeom prst="rect">
            <a:avLst/>
          </a:prstGeom>
        </p:spPr>
        <p:txBody>
          <a:bodyPr/>
          <a:lstStyle>
            <a:lvl1pPr marL="0" indent="0">
              <a:buNone/>
              <a:defRPr/>
            </a:lvl1pPr>
          </a:lstStyle>
          <a:p>
            <a:r>
              <a:rPr lang="en-US" dirty="0"/>
              <a:t>Click icon to add table</a:t>
            </a:r>
          </a:p>
        </p:txBody>
      </p:sp>
      <p:sp>
        <p:nvSpPr>
          <p:cNvPr id="9" name="TextBox 8"/>
          <p:cNvSpPr txBox="1"/>
          <p:nvPr/>
        </p:nvSpPr>
        <p:spPr>
          <a:xfrm>
            <a:off x="914401" y="393685"/>
            <a:ext cx="2284921" cy="995209"/>
          </a:xfrm>
          <a:prstGeom prst="rect">
            <a:avLst/>
          </a:prstGeom>
          <a:noFill/>
        </p:spPr>
        <p:txBody>
          <a:bodyPr wrap="none" rtlCol="0">
            <a:spAutoFit/>
          </a:bodyPr>
          <a:lstStyle/>
          <a:p>
            <a:r>
              <a:rPr kumimoji="0" lang="en-US" sz="5867" b="0" i="0" u="none" strike="noStrike" kern="1200" cap="none" spc="0" normalizeH="0" baseline="0" noProof="0" dirty="0">
                <a:ln>
                  <a:noFill/>
                </a:ln>
                <a:solidFill>
                  <a:prstClr val="black">
                    <a:lumMod val="65000"/>
                    <a:lumOff val="35000"/>
                  </a:prstClr>
                </a:solidFill>
                <a:effectLst/>
                <a:uLnTx/>
                <a:uFillTx/>
                <a:latin typeface="Franklin Gothic Medium Cond" panose="020B0606030402020204" pitchFamily="34" charset="0"/>
                <a:ea typeface="+mj-ea"/>
                <a:cs typeface="+mj-cs"/>
              </a:rPr>
              <a:t>Agenda</a:t>
            </a:r>
            <a:endParaRPr lang="en-US" sz="2400" dirty="0"/>
          </a:p>
        </p:txBody>
      </p:sp>
    </p:spTree>
    <p:extLst>
      <p:ext uri="{BB962C8B-B14F-4D97-AF65-F5344CB8AC3E}">
        <p14:creationId xmlns:p14="http://schemas.microsoft.com/office/powerpoint/2010/main" val="1473084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9855200" y="6375916"/>
            <a:ext cx="1117600" cy="365125"/>
          </a:xfrm>
          <a:prstGeom prst="rect">
            <a:avLst/>
          </a:prstGeom>
        </p:spPr>
        <p:txBody>
          <a:bodyPr vert="horz" lIns="91440" tIns="45720" rIns="91440" bIns="45720" rtlCol="0" anchor="ctr"/>
          <a:lstStyle>
            <a:lvl1pPr algn="l">
              <a:defRPr sz="1200">
                <a:solidFill>
                  <a:schemeClr val="bg1">
                    <a:lumMod val="75000"/>
                  </a:schemeClr>
                </a:solidFill>
                <a:latin typeface="Franklin Gothic Book" panose="020B0503020102020204" pitchFamily="34" charset="0"/>
              </a:defRPr>
            </a:lvl1pPr>
          </a:lstStyle>
          <a:p>
            <a:fld id="{0F629609-4E39-4741-8808-92803867704A}" type="datetimeFigureOut">
              <a:rPr lang="en-US" smtClean="0"/>
              <a:t>4/19/2024</a:t>
            </a:fld>
            <a:endParaRPr lang="en-US" dirty="0"/>
          </a:p>
        </p:txBody>
      </p:sp>
      <p:sp>
        <p:nvSpPr>
          <p:cNvPr id="4" name="Title 1"/>
          <p:cNvSpPr>
            <a:spLocks noGrp="1"/>
          </p:cNvSpPr>
          <p:nvPr>
            <p:ph type="title"/>
          </p:nvPr>
        </p:nvSpPr>
        <p:spPr>
          <a:xfrm>
            <a:off x="914400" y="380999"/>
            <a:ext cx="10363200" cy="1036639"/>
          </a:xfrm>
          <a:prstGeom prst="rect">
            <a:avLst/>
          </a:prstGeom>
        </p:spPr>
        <p:txBody>
          <a:bodyPr>
            <a:normAutofit/>
          </a:bodyPr>
          <a:lstStyle>
            <a:lvl1pPr>
              <a:defRPr sz="5867"/>
            </a:lvl1pPr>
          </a:lstStyle>
          <a:p>
            <a:r>
              <a:rPr lang="en-US"/>
              <a:t>Click to edit Master title style</a:t>
            </a:r>
            <a:endParaRPr lang="en-US" dirty="0"/>
          </a:p>
        </p:txBody>
      </p:sp>
    </p:spTree>
    <p:extLst>
      <p:ext uri="{BB962C8B-B14F-4D97-AF65-F5344CB8AC3E}">
        <p14:creationId xmlns:p14="http://schemas.microsoft.com/office/powerpoint/2010/main" val="8831784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ull Screen Photo">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12192000" cy="6273800"/>
          </a:xfrm>
          <a:prstGeom prst="rect">
            <a:avLst/>
          </a:prstGeom>
        </p:spPr>
        <p:txBody>
          <a:bodyPr>
            <a:normAutofit/>
          </a:bodyPr>
          <a:lstStyle>
            <a:lvl1pPr marL="0" indent="0">
              <a:buNone/>
              <a:defRPr sz="2400"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to add your photo here</a:t>
            </a:r>
          </a:p>
        </p:txBody>
      </p:sp>
      <p:sp>
        <p:nvSpPr>
          <p:cNvPr id="3" name="Date Placeholder 2"/>
          <p:cNvSpPr>
            <a:spLocks noGrp="1"/>
          </p:cNvSpPr>
          <p:nvPr>
            <p:ph type="dt" sz="half" idx="10"/>
          </p:nvPr>
        </p:nvSpPr>
        <p:spPr/>
        <p:txBody>
          <a:bodyPr/>
          <a:lstStyle/>
          <a:p>
            <a:fld id="{0F629609-4E39-4741-8808-92803867704A}" type="datetimeFigureOut">
              <a:rPr lang="en-US" smtClean="0"/>
              <a:t>4/19/2024</a:t>
            </a:fld>
            <a:endParaRPr lang="en-US" dirty="0"/>
          </a:p>
        </p:txBody>
      </p:sp>
    </p:spTree>
    <p:extLst>
      <p:ext uri="{BB962C8B-B14F-4D97-AF65-F5344CB8AC3E}">
        <p14:creationId xmlns:p14="http://schemas.microsoft.com/office/powerpoint/2010/main" val="1201167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ank You Slide">
    <p:bg>
      <p:bgPr>
        <a:solidFill>
          <a:srgbClr val="00846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629609-4E39-4741-8808-92803867704A}" type="datetimeFigureOut">
              <a:rPr lang="en-US" smtClean="0"/>
              <a:t>4/19/2024</a:t>
            </a:fld>
            <a:endParaRPr lang="en-US" dirty="0"/>
          </a:p>
        </p:txBody>
      </p:sp>
      <p:sp>
        <p:nvSpPr>
          <p:cNvPr id="18" name="Text Placeholder 9"/>
          <p:cNvSpPr>
            <a:spLocks noGrp="1"/>
          </p:cNvSpPr>
          <p:nvPr>
            <p:ph type="body" sz="quarter" idx="13" hasCustomPrompt="1"/>
          </p:nvPr>
        </p:nvSpPr>
        <p:spPr>
          <a:xfrm>
            <a:off x="914400" y="2502979"/>
            <a:ext cx="10058400" cy="609600"/>
          </a:xfrm>
          <a:prstGeom prst="rect">
            <a:avLst/>
          </a:prstGeom>
        </p:spPr>
        <p:txBody>
          <a:bodyPr>
            <a:noAutofit/>
          </a:bodyPr>
          <a:lstStyle>
            <a:lvl1pPr marL="0" indent="0">
              <a:lnSpc>
                <a:spcPts val="4000"/>
              </a:lnSpc>
              <a:buNone/>
              <a:defRPr sz="4267">
                <a:solidFill>
                  <a:schemeClr val="bg1">
                    <a:lumMod val="95000"/>
                  </a:schemeClr>
                </a:solidFill>
                <a:latin typeface="Franklin Gothic Medium Cond" panose="020B06060304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Insert Name</a:t>
            </a:r>
          </a:p>
        </p:txBody>
      </p:sp>
      <p:sp>
        <p:nvSpPr>
          <p:cNvPr id="19" name="Text Placeholder 9"/>
          <p:cNvSpPr>
            <a:spLocks noGrp="1"/>
          </p:cNvSpPr>
          <p:nvPr>
            <p:ph type="body" sz="quarter" idx="14" hasCustomPrompt="1"/>
          </p:nvPr>
        </p:nvSpPr>
        <p:spPr>
          <a:xfrm>
            <a:off x="914400" y="3722179"/>
            <a:ext cx="10058400" cy="609600"/>
          </a:xfrm>
          <a:prstGeom prst="rect">
            <a:avLst/>
          </a:prstGeom>
        </p:spPr>
        <p:txBody>
          <a:bodyPr>
            <a:noAutofit/>
          </a:bodyPr>
          <a:lstStyle>
            <a:lvl1pPr marL="0" indent="0">
              <a:lnSpc>
                <a:spcPts val="4000"/>
              </a:lnSpc>
              <a:buNone/>
              <a:defRPr sz="4267">
                <a:solidFill>
                  <a:schemeClr val="bg1">
                    <a:lumMod val="95000"/>
                  </a:schemeClr>
                </a:solidFill>
                <a:latin typeface="Franklin Gothic Medium Cond" panose="020B06060304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Insert Phone Number</a:t>
            </a:r>
          </a:p>
        </p:txBody>
      </p:sp>
      <p:sp>
        <p:nvSpPr>
          <p:cNvPr id="20" name="Text Placeholder 9"/>
          <p:cNvSpPr>
            <a:spLocks noGrp="1"/>
          </p:cNvSpPr>
          <p:nvPr>
            <p:ph type="body" sz="quarter" idx="15" hasCustomPrompt="1"/>
          </p:nvPr>
        </p:nvSpPr>
        <p:spPr>
          <a:xfrm>
            <a:off x="914400" y="3112579"/>
            <a:ext cx="10058400" cy="609600"/>
          </a:xfrm>
          <a:prstGeom prst="rect">
            <a:avLst/>
          </a:prstGeom>
        </p:spPr>
        <p:txBody>
          <a:bodyPr>
            <a:noAutofit/>
          </a:bodyPr>
          <a:lstStyle>
            <a:lvl1pPr marL="0" indent="0">
              <a:lnSpc>
                <a:spcPts val="4000"/>
              </a:lnSpc>
              <a:buNone/>
              <a:defRPr sz="4267">
                <a:solidFill>
                  <a:schemeClr val="bg1">
                    <a:lumMod val="95000"/>
                  </a:schemeClr>
                </a:solidFill>
                <a:latin typeface="Franklin Gothic Medium Cond" panose="020B06060304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Insert email Address</a:t>
            </a:r>
          </a:p>
        </p:txBody>
      </p:sp>
      <p:sp>
        <p:nvSpPr>
          <p:cNvPr id="21" name="TextBox 20"/>
          <p:cNvSpPr txBox="1"/>
          <p:nvPr/>
        </p:nvSpPr>
        <p:spPr>
          <a:xfrm>
            <a:off x="914400" y="766048"/>
            <a:ext cx="7112000" cy="1015663"/>
          </a:xfrm>
          <a:prstGeom prst="rect">
            <a:avLst/>
          </a:prstGeom>
          <a:noFill/>
        </p:spPr>
        <p:txBody>
          <a:bodyPr wrap="square" rtlCol="0">
            <a:spAutoFit/>
          </a:bodyPr>
          <a:lstStyle/>
          <a:p>
            <a:r>
              <a:rPr lang="en-US" sz="6000" dirty="0">
                <a:solidFill>
                  <a:schemeClr val="bg1"/>
                </a:solidFill>
                <a:latin typeface="Franklin Gothic Medium Cond" panose="020B0606030402020204" pitchFamily="34" charset="0"/>
              </a:rPr>
              <a:t>Thank you.</a:t>
            </a:r>
          </a:p>
        </p:txBody>
      </p:sp>
      <p:sp>
        <p:nvSpPr>
          <p:cNvPr id="22" name="TextBox 21"/>
          <p:cNvSpPr txBox="1"/>
          <p:nvPr/>
        </p:nvSpPr>
        <p:spPr>
          <a:xfrm>
            <a:off x="914401" y="5054600"/>
            <a:ext cx="10352505" cy="584775"/>
          </a:xfrm>
          <a:prstGeom prst="rect">
            <a:avLst/>
          </a:prstGeom>
          <a:noFill/>
        </p:spPr>
        <p:txBody>
          <a:bodyPr wrap="square" rtlCol="0">
            <a:spAutoFit/>
          </a:bodyPr>
          <a:lstStyle/>
          <a:p>
            <a:r>
              <a:rPr lang="en-US" sz="3200" dirty="0">
                <a:solidFill>
                  <a:schemeClr val="bg1">
                    <a:lumMod val="95000"/>
                  </a:schemeClr>
                </a:solidFill>
                <a:latin typeface="Franklin Gothic Medium Cond" panose="020B0606030402020204" pitchFamily="34" charset="0"/>
              </a:rPr>
              <a:t>The Statewide Voice for New York’s Hospitals</a:t>
            </a:r>
            <a:r>
              <a:rPr lang="en-US" sz="3200" baseline="0" dirty="0">
                <a:solidFill>
                  <a:schemeClr val="bg1">
                    <a:lumMod val="95000"/>
                  </a:schemeClr>
                </a:solidFill>
                <a:latin typeface="Franklin Gothic Medium Cond" panose="020B0606030402020204" pitchFamily="34" charset="0"/>
              </a:rPr>
              <a:t> and Health Systems</a:t>
            </a:r>
            <a:endParaRPr lang="en-US" sz="3200" dirty="0">
              <a:solidFill>
                <a:schemeClr val="bg1">
                  <a:lumMod val="95000"/>
                </a:schemeClr>
              </a:solidFill>
              <a:latin typeface="Franklin Gothic Medium Cond" panose="020B0606030402020204" pitchFamily="34" charset="0"/>
            </a:endParaRPr>
          </a:p>
        </p:txBody>
      </p:sp>
    </p:spTree>
    <p:extLst>
      <p:ext uri="{BB962C8B-B14F-4D97-AF65-F5344CB8AC3E}">
        <p14:creationId xmlns:p14="http://schemas.microsoft.com/office/powerpoint/2010/main" val="29395649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cratch Pa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629609-4E39-4741-8808-92803867704A}" type="datetimeFigureOut">
              <a:rPr lang="en-US" smtClean="0"/>
              <a:t>4/19/2024</a:t>
            </a:fld>
            <a:endParaRPr lang="en-US" dirty="0"/>
          </a:p>
        </p:txBody>
      </p:sp>
      <p:cxnSp>
        <p:nvCxnSpPr>
          <p:cNvPr id="6" name="Straight Connector 5"/>
          <p:cNvCxnSpPr/>
          <p:nvPr/>
        </p:nvCxnSpPr>
        <p:spPr>
          <a:xfrm>
            <a:off x="1219200" y="1295400"/>
            <a:ext cx="660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6817" y="1068706"/>
            <a:ext cx="844975" cy="297454"/>
          </a:xfrm>
          <a:prstGeom prst="rect">
            <a:avLst/>
          </a:prstGeom>
          <a:noFill/>
        </p:spPr>
        <p:txBody>
          <a:bodyPr wrap="none" rtlCol="0">
            <a:spAutoFit/>
          </a:bodyPr>
          <a:lstStyle/>
          <a:p>
            <a:r>
              <a:rPr lang="en-US" sz="1333" dirty="0">
                <a:solidFill>
                  <a:schemeClr val="tx1">
                    <a:lumMod val="50000"/>
                    <a:lumOff val="50000"/>
                  </a:schemeClr>
                </a:solidFill>
                <a:latin typeface="Franklin Gothic Medium Cond" panose="020B0606030402020204" pitchFamily="34" charset="0"/>
              </a:rPr>
              <a:t>Slide Title:</a:t>
            </a:r>
          </a:p>
        </p:txBody>
      </p:sp>
      <p:cxnSp>
        <p:nvCxnSpPr>
          <p:cNvPr id="8" name="Straight Connector 7"/>
          <p:cNvCxnSpPr/>
          <p:nvPr/>
        </p:nvCxnSpPr>
        <p:spPr>
          <a:xfrm>
            <a:off x="1219200" y="1295400"/>
            <a:ext cx="660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6817" y="1068706"/>
            <a:ext cx="844975" cy="297454"/>
          </a:xfrm>
          <a:prstGeom prst="rect">
            <a:avLst/>
          </a:prstGeom>
          <a:noFill/>
        </p:spPr>
        <p:txBody>
          <a:bodyPr wrap="none" rtlCol="0">
            <a:spAutoFit/>
          </a:bodyPr>
          <a:lstStyle/>
          <a:p>
            <a:r>
              <a:rPr lang="en-US" sz="1333" dirty="0">
                <a:solidFill>
                  <a:schemeClr val="tx1">
                    <a:lumMod val="50000"/>
                    <a:lumOff val="50000"/>
                  </a:schemeClr>
                </a:solidFill>
                <a:latin typeface="Franklin Gothic Medium Cond" panose="020B0606030402020204" pitchFamily="34" charset="0"/>
              </a:rPr>
              <a:t>Slide Title:</a:t>
            </a:r>
          </a:p>
        </p:txBody>
      </p:sp>
      <p:cxnSp>
        <p:nvCxnSpPr>
          <p:cNvPr id="10" name="Straight Connector 9"/>
          <p:cNvCxnSpPr/>
          <p:nvPr/>
        </p:nvCxnSpPr>
        <p:spPr>
          <a:xfrm>
            <a:off x="1219200" y="1295400"/>
            <a:ext cx="660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6817" y="1068706"/>
            <a:ext cx="844975" cy="297454"/>
          </a:xfrm>
          <a:prstGeom prst="rect">
            <a:avLst/>
          </a:prstGeom>
          <a:noFill/>
        </p:spPr>
        <p:txBody>
          <a:bodyPr wrap="none" rtlCol="0">
            <a:spAutoFit/>
          </a:bodyPr>
          <a:lstStyle/>
          <a:p>
            <a:r>
              <a:rPr lang="en-US" sz="1333" dirty="0">
                <a:solidFill>
                  <a:schemeClr val="tx1">
                    <a:lumMod val="50000"/>
                    <a:lumOff val="50000"/>
                  </a:schemeClr>
                </a:solidFill>
                <a:latin typeface="Franklin Gothic Medium Cond" panose="020B0606030402020204" pitchFamily="34" charset="0"/>
              </a:rPr>
              <a:t>Slide Title:</a:t>
            </a:r>
          </a:p>
        </p:txBody>
      </p:sp>
    </p:spTree>
    <p:extLst>
      <p:ext uri="{BB962C8B-B14F-4D97-AF65-F5344CB8AC3E}">
        <p14:creationId xmlns:p14="http://schemas.microsoft.com/office/powerpoint/2010/main" val="3926790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ection, 1 Subhead">
    <p:spTree>
      <p:nvGrpSpPr>
        <p:cNvPr id="1" name=""/>
        <p:cNvGrpSpPr/>
        <p:nvPr/>
      </p:nvGrpSpPr>
      <p:grpSpPr>
        <a:xfrm>
          <a:off x="0" y="0"/>
          <a:ext cx="0" cy="0"/>
          <a:chOff x="0" y="0"/>
          <a:chExt cx="0" cy="0"/>
        </a:xfrm>
      </p:grpSpPr>
      <p:sp>
        <p:nvSpPr>
          <p:cNvPr id="18" name="Rectangle 17"/>
          <p:cNvSpPr/>
          <p:nvPr/>
        </p:nvSpPr>
        <p:spPr>
          <a:xfrm>
            <a:off x="0" y="1338"/>
            <a:ext cx="12192000" cy="6856663"/>
          </a:xfrm>
          <a:prstGeom prst="rect">
            <a:avLst/>
          </a:prstGeom>
          <a:solidFill>
            <a:srgbClr val="007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Date Placeholder 2"/>
          <p:cNvSpPr>
            <a:spLocks noGrp="1"/>
          </p:cNvSpPr>
          <p:nvPr>
            <p:ph type="dt" sz="half" idx="10"/>
          </p:nvPr>
        </p:nvSpPr>
        <p:spPr/>
        <p:txBody>
          <a:bodyPr/>
          <a:lstStyle/>
          <a:p>
            <a:fld id="{0F629609-4E39-4741-8808-92803867704A}" type="datetimeFigureOut">
              <a:rPr lang="en-US" smtClean="0"/>
              <a:t>4/19/2024</a:t>
            </a:fld>
            <a:endParaRPr lang="en-US" dirty="0"/>
          </a:p>
        </p:txBody>
      </p:sp>
      <p:sp>
        <p:nvSpPr>
          <p:cNvPr id="4" name="Slide Number Placeholder 3"/>
          <p:cNvSpPr>
            <a:spLocks noGrp="1"/>
          </p:cNvSpPr>
          <p:nvPr>
            <p:ph type="sldNum" sz="quarter" idx="11"/>
          </p:nvPr>
        </p:nvSpPr>
        <p:spPr>
          <a:xfrm>
            <a:off x="11176000" y="6375916"/>
            <a:ext cx="812800" cy="365125"/>
          </a:xfrm>
          <a:prstGeom prst="rect">
            <a:avLst/>
          </a:prstGeom>
        </p:spPr>
        <p:txBody>
          <a:bodyPr/>
          <a:lstStyle>
            <a:lvl1pPr>
              <a:defRPr sz="1200">
                <a:solidFill>
                  <a:schemeClr val="bg1">
                    <a:lumMod val="75000"/>
                  </a:schemeClr>
                </a:solidFill>
              </a:defRPr>
            </a:lvl1pPr>
          </a:lstStyle>
          <a:p>
            <a:fld id="{3A9D18E4-FF66-466C-934D-E4DA4BE37DEB}" type="slidenum">
              <a:rPr lang="en-US" smtClean="0"/>
              <a:t>‹#›</a:t>
            </a:fld>
            <a:endParaRPr lang="en-US" dirty="0"/>
          </a:p>
        </p:txBody>
      </p:sp>
      <p:sp>
        <p:nvSpPr>
          <p:cNvPr id="7" name="Text Placeholder 2"/>
          <p:cNvSpPr>
            <a:spLocks noGrp="1"/>
          </p:cNvSpPr>
          <p:nvPr>
            <p:ph type="body" idx="1" hasCustomPrompt="1"/>
          </p:nvPr>
        </p:nvSpPr>
        <p:spPr>
          <a:xfrm>
            <a:off x="914401" y="2209801"/>
            <a:ext cx="10363200" cy="571500"/>
          </a:xfrm>
          <a:prstGeom prst="rect">
            <a:avLst/>
          </a:prstGeom>
        </p:spPr>
        <p:txBody>
          <a:bodyPr anchor="b">
            <a:noAutofit/>
          </a:bodyPr>
          <a:lstStyle>
            <a:lvl1pPr marL="0" indent="0">
              <a:buNone/>
              <a:defRPr sz="2667" baseline="0">
                <a:solidFill>
                  <a:schemeClr val="bg1">
                    <a:lumMod val="8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Use as a subheading if needed</a:t>
            </a:r>
          </a:p>
        </p:txBody>
      </p:sp>
      <p:sp>
        <p:nvSpPr>
          <p:cNvPr id="8" name="Title 1"/>
          <p:cNvSpPr>
            <a:spLocks noGrp="1"/>
          </p:cNvSpPr>
          <p:nvPr>
            <p:ph type="title" hasCustomPrompt="1"/>
          </p:nvPr>
        </p:nvSpPr>
        <p:spPr>
          <a:xfrm>
            <a:off x="914401" y="1498600"/>
            <a:ext cx="10363200" cy="914400"/>
          </a:xfrm>
          <a:prstGeom prst="rect">
            <a:avLst/>
          </a:prstGeom>
        </p:spPr>
        <p:txBody>
          <a:bodyPr anchor="t">
            <a:noAutofit/>
          </a:bodyPr>
          <a:lstStyle>
            <a:lvl1pPr algn="l">
              <a:defRPr sz="5333" b="0" cap="none" baseline="0">
                <a:solidFill>
                  <a:schemeClr val="bg1">
                    <a:lumMod val="95000"/>
                  </a:schemeClr>
                </a:solidFill>
              </a:defRPr>
            </a:lvl1pPr>
          </a:lstStyle>
          <a:p>
            <a:r>
              <a:rPr lang="en-US" dirty="0"/>
              <a:t>Insert Section Slide Here</a:t>
            </a:r>
          </a:p>
        </p:txBody>
      </p:sp>
      <p:cxnSp>
        <p:nvCxnSpPr>
          <p:cNvPr id="12" name="Straight Connector 11"/>
          <p:cNvCxnSpPr/>
          <p:nvPr/>
        </p:nvCxnSpPr>
        <p:spPr>
          <a:xfrm>
            <a:off x="406400" y="6273800"/>
            <a:ext cx="1137920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50057" y="6394966"/>
            <a:ext cx="0" cy="3243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50057" y="6394966"/>
            <a:ext cx="0" cy="3243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50057" y="6394966"/>
            <a:ext cx="0" cy="3243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16058" y="6390795"/>
            <a:ext cx="5252129" cy="410576"/>
            <a:chOff x="312043" y="4793092"/>
            <a:chExt cx="3939097" cy="307932"/>
          </a:xfrm>
        </p:grpSpPr>
        <p:sp>
          <p:nvSpPr>
            <p:cNvPr id="20" name="TextBox 19"/>
            <p:cNvSpPr txBox="1"/>
            <p:nvPr/>
          </p:nvSpPr>
          <p:spPr>
            <a:xfrm>
              <a:off x="533400" y="4793092"/>
              <a:ext cx="3717740" cy="253916"/>
            </a:xfrm>
            <a:prstGeom prst="rect">
              <a:avLst/>
            </a:prstGeom>
            <a:noFill/>
          </p:spPr>
          <p:txBody>
            <a:bodyPr wrap="square" rtlCol="0" anchor="ctr" anchorCtr="0">
              <a:spAutoFit/>
            </a:bodyPr>
            <a:lstStyle/>
            <a:p>
              <a:r>
                <a:rPr lang="en-US" sz="1600" dirty="0">
                  <a:solidFill>
                    <a:schemeClr val="bg1">
                      <a:lumMod val="75000"/>
                    </a:schemeClr>
                  </a:solidFill>
                  <a:latin typeface="Franklin Gothic Medium Cond" panose="020B0606030402020204" pitchFamily="34" charset="0"/>
                </a:rPr>
                <a:t>Always There for Healthcare</a:t>
              </a:r>
              <a:r>
                <a:rPr lang="en-US" sz="1600" baseline="30000" dirty="0">
                  <a:solidFill>
                    <a:schemeClr val="bg1">
                      <a:lumMod val="75000"/>
                    </a:schemeClr>
                  </a:solidFill>
                  <a:latin typeface="Franklin Gothic Medium Cond" panose="020B0606030402020204" pitchFamily="34" charset="0"/>
                </a:rPr>
                <a:t>® </a:t>
              </a:r>
              <a:r>
                <a:rPr lang="en-US" sz="1600" dirty="0">
                  <a:solidFill>
                    <a:schemeClr val="bg1">
                      <a:lumMod val="75000"/>
                    </a:schemeClr>
                  </a:solidFill>
                  <a:latin typeface="Franklin Gothic Medium Cond" panose="020B0606030402020204" pitchFamily="34" charset="0"/>
                </a:rPr>
                <a:t>  • www.hanys.org</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r="86111" b="-14312"/>
            <a:stretch/>
          </p:blipFill>
          <p:spPr>
            <a:xfrm>
              <a:off x="312043" y="4796224"/>
              <a:ext cx="304800" cy="304800"/>
            </a:xfrm>
            <a:prstGeom prst="rect">
              <a:avLst/>
            </a:prstGeom>
          </p:spPr>
        </p:pic>
      </p:grpSp>
      <p:sp>
        <p:nvSpPr>
          <p:cNvPr id="22" name="TextBox 21"/>
          <p:cNvSpPr txBox="1"/>
          <p:nvPr/>
        </p:nvSpPr>
        <p:spPr>
          <a:xfrm>
            <a:off x="5854171" y="6415026"/>
            <a:ext cx="3869389" cy="276999"/>
          </a:xfrm>
          <a:prstGeom prst="rect">
            <a:avLst/>
          </a:prstGeom>
          <a:noFill/>
        </p:spPr>
        <p:txBody>
          <a:bodyPr wrap="square" rtlCol="0">
            <a:spAutoFit/>
          </a:bodyPr>
          <a:lstStyle/>
          <a:p>
            <a:r>
              <a:rPr lang="en-US" sz="1200" b="0" i="0" u="none" strike="noStrike" kern="1200" baseline="0" dirty="0">
                <a:solidFill>
                  <a:schemeClr val="bg1">
                    <a:lumMod val="75000"/>
                  </a:schemeClr>
                </a:solidFill>
                <a:latin typeface="+mn-lt"/>
                <a:ea typeface="+mn-ea"/>
                <a:cs typeface="+mn-cs"/>
              </a:rPr>
              <a:t>© 2022 Healthcare Association of New York State, Inc. </a:t>
            </a:r>
            <a:endParaRPr lang="en-US" sz="1200" dirty="0">
              <a:solidFill>
                <a:schemeClr val="bg1">
                  <a:lumMod val="75000"/>
                </a:schemeClr>
              </a:solidFill>
            </a:endParaRPr>
          </a:p>
        </p:txBody>
      </p:sp>
    </p:spTree>
    <p:extLst>
      <p:ext uri="{BB962C8B-B14F-4D97-AF65-F5344CB8AC3E}">
        <p14:creationId xmlns:p14="http://schemas.microsoft.com/office/powerpoint/2010/main" val="819187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9609-4E39-4741-8808-92803867704A}" type="datetimeFigureOut">
              <a:rPr lang="en-US" smtClean="0"/>
              <a:t>4/19/2024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A9D18E4-FF66-466C-934D-E4DA4BE37DEB}" type="slidenum">
              <a:rPr lang="en-US" smtClean="0"/>
              <a:t>‹#›</a:t>
            </a:fld>
            <a:endParaRPr lang="en-US" dirty="0"/>
          </a:p>
        </p:txBody>
      </p:sp>
    </p:spTree>
    <p:extLst>
      <p:ext uri="{BB962C8B-B14F-4D97-AF65-F5344CB8AC3E}">
        <p14:creationId xmlns:p14="http://schemas.microsoft.com/office/powerpoint/2010/main" val="80098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365CF-19CA-46A3-9A80-0F6A457790B9}" type="datetimeFigureOut">
              <a:rPr lang="en-US" smtClean="0"/>
              <a:t>4/18/2024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dirty="0"/>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231614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5252520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0147549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852688" y="6368606"/>
            <a:ext cx="1117600" cy="365125"/>
          </a:xfrm>
          <a:prstGeom prst="rect">
            <a:avLst/>
          </a:prstGeom>
        </p:spPr>
        <p:txBody>
          <a:bodyPr vert="horz" lIns="91440" tIns="45720" rIns="91440" bIns="45720" rtlCol="0" anchor="ctr"/>
          <a:lstStyle>
            <a:lvl1pPr algn="l">
              <a:defRPr sz="1200">
                <a:solidFill>
                  <a:schemeClr val="bg1">
                    <a:lumMod val="75000"/>
                  </a:schemeClr>
                </a:solidFill>
                <a:latin typeface="Franklin Gothic Book" panose="020B0503020102020204" pitchFamily="34" charset="0"/>
              </a:defRPr>
            </a:lvl1pPr>
          </a:lstStyle>
          <a:p>
            <a:fld id="{0F629609-4E39-4741-8808-92803867704A}" type="datetimeFigureOut">
              <a:rPr lang="en-US" smtClean="0"/>
              <a:t>4/19/2024</a:t>
            </a:fld>
            <a:endParaRPr lang="en-US" dirty="0"/>
          </a:p>
        </p:txBody>
      </p:sp>
      <p:cxnSp>
        <p:nvCxnSpPr>
          <p:cNvPr id="12" name="Straight Connector 11"/>
          <p:cNvCxnSpPr/>
          <p:nvPr/>
        </p:nvCxnSpPr>
        <p:spPr>
          <a:xfrm>
            <a:off x="5750057" y="6394966"/>
            <a:ext cx="0" cy="324365"/>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6400" y="6254897"/>
            <a:ext cx="11379200"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16058" y="6390790"/>
            <a:ext cx="5252129" cy="410576"/>
            <a:chOff x="312043" y="4793092"/>
            <a:chExt cx="3939097" cy="307932"/>
          </a:xfrm>
        </p:grpSpPr>
        <p:sp>
          <p:nvSpPr>
            <p:cNvPr id="9" name="TextBox 8"/>
            <p:cNvSpPr txBox="1"/>
            <p:nvPr/>
          </p:nvSpPr>
          <p:spPr>
            <a:xfrm>
              <a:off x="533400" y="4793092"/>
              <a:ext cx="3717740" cy="253916"/>
            </a:xfrm>
            <a:prstGeom prst="rect">
              <a:avLst/>
            </a:prstGeom>
            <a:noFill/>
          </p:spPr>
          <p:txBody>
            <a:bodyPr wrap="square" rtlCol="0" anchor="ctr" anchorCtr="0">
              <a:spAutoFit/>
            </a:bodyPr>
            <a:lstStyle/>
            <a:p>
              <a:r>
                <a:rPr lang="en-US" sz="1600" dirty="0">
                  <a:solidFill>
                    <a:schemeClr val="bg1">
                      <a:lumMod val="75000"/>
                    </a:schemeClr>
                  </a:solidFill>
                  <a:latin typeface="Franklin Gothic Medium Cond" panose="020B0606030402020204" pitchFamily="34" charset="0"/>
                </a:rPr>
                <a:t>Always There for Healthcare</a:t>
              </a:r>
              <a:r>
                <a:rPr lang="en-US" sz="1600" baseline="30000" dirty="0">
                  <a:solidFill>
                    <a:schemeClr val="bg1">
                      <a:lumMod val="75000"/>
                    </a:schemeClr>
                  </a:solidFill>
                  <a:latin typeface="Franklin Gothic Medium Cond" panose="020B0606030402020204" pitchFamily="34" charset="0"/>
                </a:rPr>
                <a:t>®</a:t>
              </a:r>
              <a:r>
                <a:rPr lang="en-US" sz="1600" dirty="0">
                  <a:solidFill>
                    <a:schemeClr val="bg1">
                      <a:lumMod val="75000"/>
                    </a:schemeClr>
                  </a:solidFill>
                  <a:latin typeface="Franklin Gothic Medium Cond" panose="020B0606030402020204" pitchFamily="34" charset="0"/>
                </a:rPr>
                <a:t>   • www.hanys.org</a:t>
              </a:r>
            </a:p>
          </p:txBody>
        </p:sp>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r="86111" b="-14312"/>
            <a:stretch/>
          </p:blipFill>
          <p:spPr>
            <a:xfrm>
              <a:off x="312043" y="4796224"/>
              <a:ext cx="304800" cy="304800"/>
            </a:xfrm>
            <a:prstGeom prst="rect">
              <a:avLst/>
            </a:prstGeom>
          </p:spPr>
        </p:pic>
      </p:grpSp>
      <p:sp>
        <p:nvSpPr>
          <p:cNvPr id="15" name="Slide Number Placeholder 5"/>
          <p:cNvSpPr txBox="1">
            <a:spLocks/>
          </p:cNvSpPr>
          <p:nvPr/>
        </p:nvSpPr>
        <p:spPr>
          <a:xfrm>
            <a:off x="11074400" y="6368606"/>
            <a:ext cx="812800" cy="365125"/>
          </a:xfrm>
          <a:prstGeom prst="rect">
            <a:avLst/>
          </a:prstGeom>
        </p:spPr>
        <p:txBody>
          <a:bodyPr vert="horz" lIns="121920" tIns="60960" rIns="121920" bIns="60960" rtlCol="0" anchor="ctr"/>
          <a:lstStyle>
            <a:defPPr>
              <a:defRPr lang="en-US"/>
            </a:defPPr>
            <a:lvl1pPr marL="0" algn="r" defTabSz="914400" rtl="0" eaLnBrk="1" latinLnBrk="0" hangingPunct="1">
              <a:defRPr sz="900" kern="1200">
                <a:solidFill>
                  <a:schemeClr val="tx1">
                    <a:tint val="75000"/>
                  </a:schemeClr>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75000"/>
                  </a:schemeClr>
                </a:solidFill>
              </a:rPr>
              <a:t>Slide </a:t>
            </a:r>
            <a:fld id="{F17E7E2E-477C-4BCB-A860-EF3DD7AD966E}" type="slidenum">
              <a:rPr lang="en-US" sz="1200" smtClean="0">
                <a:solidFill>
                  <a:schemeClr val="bg1">
                    <a:lumMod val="75000"/>
                  </a:schemeClr>
                </a:solidFill>
              </a:rPr>
              <a:pPr/>
              <a:t>‹#›</a:t>
            </a:fld>
            <a:endParaRPr lang="en-US" sz="1200" dirty="0">
              <a:solidFill>
                <a:schemeClr val="bg1">
                  <a:lumMod val="75000"/>
                </a:schemeClr>
              </a:solidFill>
            </a:endParaRPr>
          </a:p>
        </p:txBody>
      </p:sp>
      <p:sp>
        <p:nvSpPr>
          <p:cNvPr id="8" name="TextBox 7"/>
          <p:cNvSpPr txBox="1"/>
          <p:nvPr/>
        </p:nvSpPr>
        <p:spPr>
          <a:xfrm>
            <a:off x="5854171" y="6415026"/>
            <a:ext cx="3869389" cy="276999"/>
          </a:xfrm>
          <a:prstGeom prst="rect">
            <a:avLst/>
          </a:prstGeom>
          <a:noFill/>
        </p:spPr>
        <p:txBody>
          <a:bodyPr wrap="square" rtlCol="0">
            <a:spAutoFit/>
          </a:bodyPr>
          <a:lstStyle/>
          <a:p>
            <a:r>
              <a:rPr lang="en-US" sz="1200" b="0" i="0" u="none" strike="noStrike" kern="1200" baseline="0" dirty="0">
                <a:solidFill>
                  <a:schemeClr val="bg1">
                    <a:lumMod val="75000"/>
                  </a:schemeClr>
                </a:solidFill>
                <a:latin typeface="+mn-lt"/>
                <a:ea typeface="+mn-ea"/>
                <a:cs typeface="+mn-cs"/>
              </a:rPr>
              <a:t>© 2023 Healthcare Association of New York State, Inc. </a:t>
            </a:r>
            <a:endParaRPr lang="en-US" sz="1200" dirty="0">
              <a:solidFill>
                <a:schemeClr val="bg1">
                  <a:lumMod val="75000"/>
                </a:schemeClr>
              </a:solidFill>
            </a:endParaRPr>
          </a:p>
        </p:txBody>
      </p:sp>
    </p:spTree>
    <p:extLst>
      <p:ext uri="{BB962C8B-B14F-4D97-AF65-F5344CB8AC3E}">
        <p14:creationId xmlns:p14="http://schemas.microsoft.com/office/powerpoint/2010/main" val="3470984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spcBef>
          <a:spcPct val="0"/>
        </a:spcBef>
        <a:buNone/>
        <a:defRPr sz="6667" kern="1200" baseline="0">
          <a:solidFill>
            <a:schemeClr val="tx1">
              <a:lumMod val="65000"/>
              <a:lumOff val="35000"/>
            </a:schemeClr>
          </a:solidFill>
          <a:latin typeface="Franklin Gothic Medium Cond" panose="020B0606030402020204" pitchFamily="34" charset="0"/>
          <a:ea typeface="+mj-ea"/>
          <a:cs typeface="+mj-cs"/>
        </a:defRPr>
      </a:lvl1pPr>
    </p:titleStyle>
    <p:bodyStyle>
      <a:lvl1pPr marL="0" indent="0" algn="l" defTabSz="1219170" rtl="0" eaLnBrk="1" latinLnBrk="0" hangingPunct="1">
        <a:spcBef>
          <a:spcPct val="20000"/>
        </a:spcBef>
        <a:buClr>
          <a:schemeClr val="accent1">
            <a:lumMod val="75000"/>
          </a:schemeClr>
        </a:buClr>
        <a:buFont typeface="Arial" pitchFamily="34" charset="0"/>
        <a:buNone/>
        <a:defRPr sz="3200" kern="1200" baseline="0">
          <a:solidFill>
            <a:schemeClr val="tx1">
              <a:lumMod val="65000"/>
              <a:lumOff val="35000"/>
            </a:schemeClr>
          </a:solidFill>
          <a:latin typeface="Franklin Gothic Book" panose="020B0503020102020204" pitchFamily="34" charset="0"/>
          <a:ea typeface="+mn-ea"/>
          <a:cs typeface="+mn-cs"/>
        </a:defRPr>
      </a:lvl1pPr>
      <a:lvl2pPr marL="836063" indent="-226478" algn="l" defTabSz="1219170" rtl="0" eaLnBrk="1" latinLnBrk="0" hangingPunct="1">
        <a:spcBef>
          <a:spcPct val="20000"/>
        </a:spcBef>
        <a:buClr>
          <a:schemeClr val="accent1">
            <a:lumMod val="75000"/>
          </a:schemeClr>
        </a:buClr>
        <a:buFont typeface="Arial" pitchFamily="34" charset="0"/>
        <a:buChar char="•"/>
        <a:defRPr sz="2667" kern="1200" baseline="0">
          <a:solidFill>
            <a:schemeClr val="tx1">
              <a:lumMod val="65000"/>
              <a:lumOff val="35000"/>
            </a:schemeClr>
          </a:solidFill>
          <a:latin typeface="Franklin Gothic Book" panose="020B0503020102020204" pitchFamily="34" charset="0"/>
          <a:ea typeface="+mn-ea"/>
          <a:cs typeface="+mn-cs"/>
        </a:defRPr>
      </a:lvl2pPr>
      <a:lvl3pPr marL="1449881" indent="-230712" algn="l" defTabSz="1219170" rtl="0" eaLnBrk="1" latinLnBrk="0" hangingPunct="1">
        <a:spcBef>
          <a:spcPct val="20000"/>
        </a:spcBef>
        <a:buClr>
          <a:schemeClr val="accent1">
            <a:lumMod val="75000"/>
          </a:schemeClr>
        </a:buClr>
        <a:buFont typeface="Arial" pitchFamily="34" charset="0"/>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2133547" indent="-304792" algn="l" defTabSz="1219170" rtl="0" eaLnBrk="1" latinLnBrk="0" hangingPunct="1">
        <a:spcBef>
          <a:spcPct val="20000"/>
        </a:spcBef>
        <a:buClr>
          <a:schemeClr val="accent1">
            <a:lumMod val="75000"/>
          </a:schemeClr>
        </a:buClr>
        <a:buFont typeface="Arial" pitchFamily="34" charset="0"/>
        <a:buChar char="–"/>
        <a:defRPr sz="4000" kern="1200" baseline="0">
          <a:solidFill>
            <a:schemeClr val="tx1">
              <a:lumMod val="65000"/>
              <a:lumOff val="35000"/>
            </a:schemeClr>
          </a:solidFill>
          <a:latin typeface="Franklin Gothic Book" panose="020B0503020102020204" pitchFamily="34" charset="0"/>
          <a:ea typeface="+mn-ea"/>
          <a:cs typeface="+mn-cs"/>
        </a:defRPr>
      </a:lvl4pPr>
      <a:lvl5pPr marL="2743131" indent="-304792" algn="l" defTabSz="1219170" rtl="0" eaLnBrk="1" latinLnBrk="0" hangingPunct="1">
        <a:spcBef>
          <a:spcPct val="20000"/>
        </a:spcBef>
        <a:buClr>
          <a:schemeClr val="accent1">
            <a:lumMod val="75000"/>
          </a:schemeClr>
        </a:buClr>
        <a:buFont typeface="Arial" pitchFamily="34" charset="0"/>
        <a:buChar char="»"/>
        <a:defRPr sz="3733" kern="1200" baseline="0">
          <a:solidFill>
            <a:schemeClr val="tx1">
              <a:lumMod val="65000"/>
              <a:lumOff val="35000"/>
            </a:schemeClr>
          </a:solidFill>
          <a:latin typeface="Franklin Gothic Book" panose="020B05030201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4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youtu.be/1upMyd6Mb5Y?si=4N3RAN2iuYI32Uf0"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mailto:boliveri@nshc.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health.ny.gov/prevention/prevention_agenda/2019-2024/docs/letter_and_community_health_planning_guidance_2022_2024.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lihealthcollab.org/member-resources/data-resources"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hyperlink" Target="https://www.surveymonkey.com/r/LICHASENG" TargetMode="Externa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mailto:boliveri@nshc.org" TargetMode="External"/><Relationship Id="rId5" Type="http://schemas.openxmlformats.org/officeDocument/2006/relationships/hyperlink" Target="https://drive.google.com/drive/folders/19hqHc_0ZeKOdLlFAVhi8PjMiagGi8iQj?usp=drive_link" TargetMode="External"/><Relationship Id="rId4" Type="http://schemas.openxmlformats.org/officeDocument/2006/relationships/hyperlink" Target="https://es.surveymonkey.com/r/LICHASES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boliveri@nshc.or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www.lihealthcollab.org/events/submit-your-event" TargetMode="External"/><Relationship Id="rId4" Type="http://schemas.openxmlformats.org/officeDocument/2006/relationships/hyperlink" Target="https://lihealthcollab.us11.list-manage.com/subscribe?u=2cd90cf437fe51f2682d50ab9&amp;id=7750e22a3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www.eventbrite.com/e/868508390977?aff=oddtdtcreator" TargetMode="External"/><Relationship Id="rId4" Type="http://schemas.openxmlformats.org/officeDocument/2006/relationships/hyperlink" Target="https://www.eventkeeper.com/code/ekform.cfm?curOrg=HILLSIDE&amp;curID=687279"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lihealthcollab.org/member-resources/meeting-info/twentytwenty-meeting-date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mailto:lihc@nshc.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1000">
              <a:srgbClr val="B1DBF0"/>
            </a:gs>
            <a:gs pos="100000">
              <a:srgbClr val="19A9E1"/>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88367"/>
            <a:ext cx="12192000" cy="1902832"/>
          </a:xfrm>
        </p:spPr>
        <p:txBody>
          <a:bodyPr>
            <a:normAutofit/>
          </a:bodyPr>
          <a:lstStyle/>
          <a:p>
            <a:r>
              <a:rPr lang="en-US" sz="5000" b="1" dirty="0">
                <a:solidFill>
                  <a:schemeClr val="bg1"/>
                </a:solidFill>
                <a:latin typeface="Montserrat" panose="00000500000000000000" pitchFamily="2" charset="0"/>
                <a:cs typeface="Calibri" panose="020F0502020204030204" pitchFamily="34" charset="0"/>
              </a:rPr>
              <a:t>March 28, 2024</a:t>
            </a:r>
          </a:p>
          <a:p>
            <a:r>
              <a:rPr lang="en-US" sz="4000" b="1" dirty="0">
                <a:solidFill>
                  <a:schemeClr val="bg1"/>
                </a:solidFill>
                <a:latin typeface="Montserrat" panose="00000500000000000000" pitchFamily="2" charset="0"/>
                <a:cs typeface="Calibri" panose="020F0502020204030204" pitchFamily="34" charset="0"/>
              </a:rPr>
              <a:t>Quarterly Hybrid Meeting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00679"/>
            <a:ext cx="7620000" cy="2895600"/>
          </a:xfrm>
          <a:prstGeom prst="rect">
            <a:avLst/>
          </a:prstGeom>
        </p:spPr>
      </p:pic>
    </p:spTree>
    <p:extLst>
      <p:ext uri="{BB962C8B-B14F-4D97-AF65-F5344CB8AC3E}">
        <p14:creationId xmlns:p14="http://schemas.microsoft.com/office/powerpoint/2010/main" val="2606794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24631-DC91-CA1A-AD6C-1A2B96AA533E}"/>
              </a:ext>
            </a:extLst>
          </p:cNvPr>
          <p:cNvSpPr>
            <a:spLocks noGrp="1"/>
          </p:cNvSpPr>
          <p:nvPr>
            <p:ph type="title"/>
          </p:nvPr>
        </p:nvSpPr>
        <p:spPr/>
        <p:txBody>
          <a:bodyPr/>
          <a:lstStyle/>
          <a:p>
            <a:r>
              <a:rPr lang="en-US" sz="6000" dirty="0"/>
              <a:t>SCN Regions and Funding</a:t>
            </a:r>
            <a:endParaRPr lang="en-US" dirty="0"/>
          </a:p>
        </p:txBody>
      </p:sp>
      <p:sp>
        <p:nvSpPr>
          <p:cNvPr id="4" name="Content Placeholder 3">
            <a:extLst>
              <a:ext uri="{FF2B5EF4-FFF2-40B4-BE49-F238E27FC236}">
                <a16:creationId xmlns:a16="http://schemas.microsoft.com/office/drawing/2014/main" id="{6EA66E6F-8141-370C-70FE-9C9300A95338}"/>
              </a:ext>
            </a:extLst>
          </p:cNvPr>
          <p:cNvSpPr>
            <a:spLocks noGrp="1"/>
          </p:cNvSpPr>
          <p:nvPr>
            <p:ph sz="half" idx="14"/>
          </p:nvPr>
        </p:nvSpPr>
        <p:spPr/>
        <p:txBody>
          <a:bodyPr/>
          <a:lstStyle/>
          <a:p>
            <a:pPr marL="285750" indent="-285750">
              <a:buFont typeface="Arial" panose="020B0604020202020204" pitchFamily="34" charset="0"/>
              <a:buChar char="•"/>
            </a:pPr>
            <a:r>
              <a:rPr lang="en-US" sz="2400" dirty="0"/>
              <a:t>Application due 4/5/24</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Award date 6/1/24</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Start date 8/1/2024 – 3/31/2027</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Applicants can apply for multiple regions –must submit separate application for each region</a:t>
            </a:r>
          </a:p>
          <a:p>
            <a:endParaRPr lang="en-US" dirty="0"/>
          </a:p>
        </p:txBody>
      </p:sp>
      <p:pic>
        <p:nvPicPr>
          <p:cNvPr id="5" name="Content Placeholder 4">
            <a:extLst>
              <a:ext uri="{FF2B5EF4-FFF2-40B4-BE49-F238E27FC236}">
                <a16:creationId xmlns:a16="http://schemas.microsoft.com/office/drawing/2014/main" id="{ED95AEDA-8C10-73B6-2244-2710558B5134}"/>
              </a:ext>
            </a:extLst>
          </p:cNvPr>
          <p:cNvPicPr>
            <a:picLocks noGrp="1" noChangeAspect="1"/>
          </p:cNvPicPr>
          <p:nvPr>
            <p:ph sz="half" idx="1"/>
          </p:nvPr>
        </p:nvPicPr>
        <p:blipFill>
          <a:blip r:embed="rId2"/>
          <a:stretch>
            <a:fillRect/>
          </a:stretch>
        </p:blipFill>
        <p:spPr>
          <a:xfrm>
            <a:off x="914399" y="1542725"/>
            <a:ext cx="5697415" cy="4634261"/>
          </a:xfrm>
          <a:prstGeom prst="rect">
            <a:avLst/>
          </a:prstGeom>
        </p:spPr>
      </p:pic>
    </p:spTree>
    <p:extLst>
      <p:ext uri="{BB962C8B-B14F-4D97-AF65-F5344CB8AC3E}">
        <p14:creationId xmlns:p14="http://schemas.microsoft.com/office/powerpoint/2010/main" val="376643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3ED-20FE-FB3F-8057-BD350B0264BD}"/>
              </a:ext>
            </a:extLst>
          </p:cNvPr>
          <p:cNvSpPr>
            <a:spLocks noGrp="1"/>
          </p:cNvSpPr>
          <p:nvPr>
            <p:ph type="title"/>
          </p:nvPr>
        </p:nvSpPr>
        <p:spPr>
          <a:xfrm>
            <a:off x="914400" y="380999"/>
            <a:ext cx="10363200" cy="767863"/>
          </a:xfrm>
        </p:spPr>
        <p:txBody>
          <a:bodyPr>
            <a:noAutofit/>
          </a:bodyPr>
          <a:lstStyle/>
          <a:p>
            <a:r>
              <a:rPr lang="en-US" sz="3600" dirty="0"/>
              <a:t>The Social Care Network Ecosystem</a:t>
            </a:r>
          </a:p>
        </p:txBody>
      </p:sp>
      <p:pic>
        <p:nvPicPr>
          <p:cNvPr id="4" name="Picture 3">
            <a:extLst>
              <a:ext uri="{FF2B5EF4-FFF2-40B4-BE49-F238E27FC236}">
                <a16:creationId xmlns:a16="http://schemas.microsoft.com/office/drawing/2014/main" id="{E4C7373F-6816-4235-6592-4FC07988DEDC}"/>
              </a:ext>
            </a:extLst>
          </p:cNvPr>
          <p:cNvPicPr>
            <a:picLocks noChangeAspect="1"/>
          </p:cNvPicPr>
          <p:nvPr/>
        </p:nvPicPr>
        <p:blipFill>
          <a:blip r:embed="rId3"/>
          <a:stretch>
            <a:fillRect/>
          </a:stretch>
        </p:blipFill>
        <p:spPr>
          <a:xfrm>
            <a:off x="595721" y="1148862"/>
            <a:ext cx="10681879" cy="4779366"/>
          </a:xfrm>
          <a:prstGeom prst="rect">
            <a:avLst/>
          </a:prstGeom>
        </p:spPr>
      </p:pic>
      <p:sp>
        <p:nvSpPr>
          <p:cNvPr id="6" name="TextBox 5">
            <a:extLst>
              <a:ext uri="{FF2B5EF4-FFF2-40B4-BE49-F238E27FC236}">
                <a16:creationId xmlns:a16="http://schemas.microsoft.com/office/drawing/2014/main" id="{7FC38654-6060-16D8-3101-049088FC1D4F}"/>
              </a:ext>
            </a:extLst>
          </p:cNvPr>
          <p:cNvSpPr txBox="1"/>
          <p:nvPr/>
        </p:nvSpPr>
        <p:spPr>
          <a:xfrm>
            <a:off x="363414" y="5928228"/>
            <a:ext cx="9331570" cy="215444"/>
          </a:xfrm>
          <a:prstGeom prst="rect">
            <a:avLst/>
          </a:prstGeom>
          <a:noFill/>
        </p:spPr>
        <p:txBody>
          <a:bodyPr wrap="square" rtlCol="0">
            <a:spAutoFit/>
          </a:bodyPr>
          <a:lstStyle/>
          <a:p>
            <a:r>
              <a:rPr lang="en-US" sz="800" dirty="0">
                <a:solidFill>
                  <a:schemeClr val="bg1">
                    <a:lumMod val="65000"/>
                  </a:schemeClr>
                </a:solidFill>
              </a:rPr>
              <a:t>https://www.health.ny.gov/health_care/medicaid/redesign/med_waiver_1115/docs/2024-02-16_nyher_overview_slides</a:t>
            </a:r>
          </a:p>
        </p:txBody>
      </p:sp>
    </p:spTree>
    <p:extLst>
      <p:ext uri="{BB962C8B-B14F-4D97-AF65-F5344CB8AC3E}">
        <p14:creationId xmlns:p14="http://schemas.microsoft.com/office/powerpoint/2010/main" val="261723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2F34-080F-2DD6-D854-E2238117DB7D}"/>
              </a:ext>
            </a:extLst>
          </p:cNvPr>
          <p:cNvSpPr>
            <a:spLocks noGrp="1"/>
          </p:cNvSpPr>
          <p:nvPr>
            <p:ph type="title"/>
          </p:nvPr>
        </p:nvSpPr>
        <p:spPr/>
        <p:txBody>
          <a:bodyPr>
            <a:normAutofit/>
          </a:bodyPr>
          <a:lstStyle/>
          <a:p>
            <a:r>
              <a:rPr lang="en-US" sz="5200" dirty="0"/>
              <a:t>HRSN Services ($3.173B)</a:t>
            </a:r>
          </a:p>
        </p:txBody>
      </p:sp>
      <p:sp>
        <p:nvSpPr>
          <p:cNvPr id="3" name="Content Placeholder 2">
            <a:extLst>
              <a:ext uri="{FF2B5EF4-FFF2-40B4-BE49-F238E27FC236}">
                <a16:creationId xmlns:a16="http://schemas.microsoft.com/office/drawing/2014/main" id="{A1518317-660B-812C-BFC0-F125C396F87F}"/>
              </a:ext>
            </a:extLst>
          </p:cNvPr>
          <p:cNvSpPr>
            <a:spLocks noGrp="1"/>
          </p:cNvSpPr>
          <p:nvPr>
            <p:ph idx="1"/>
          </p:nvPr>
        </p:nvSpPr>
        <p:spPr/>
        <p:txBody>
          <a:bodyPr/>
          <a:lstStyle/>
          <a:p>
            <a:r>
              <a:rPr lang="en-US" dirty="0">
                <a:solidFill>
                  <a:schemeClr val="tx1">
                    <a:lumMod val="75000"/>
                    <a:lumOff val="25000"/>
                  </a:schemeClr>
                </a:solidFill>
              </a:rPr>
              <a:t>Two benefit tiers (based on screening)</a:t>
            </a:r>
          </a:p>
        </p:txBody>
      </p:sp>
      <p:graphicFrame>
        <p:nvGraphicFramePr>
          <p:cNvPr id="4" name="Content Placeholder 4">
            <a:extLst>
              <a:ext uri="{FF2B5EF4-FFF2-40B4-BE49-F238E27FC236}">
                <a16:creationId xmlns:a16="http://schemas.microsoft.com/office/drawing/2014/main" id="{F8392490-B577-C6D4-554C-FEF612335A08}"/>
              </a:ext>
            </a:extLst>
          </p:cNvPr>
          <p:cNvGraphicFramePr>
            <a:graphicFrameLocks/>
          </p:cNvGraphicFramePr>
          <p:nvPr/>
        </p:nvGraphicFramePr>
        <p:xfrm>
          <a:off x="1102311" y="2157272"/>
          <a:ext cx="6270039" cy="3931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0CC3EF-9305-EB70-523D-4B12BF3E9E52}"/>
              </a:ext>
            </a:extLst>
          </p:cNvPr>
          <p:cNvSpPr txBox="1"/>
          <p:nvPr/>
        </p:nvSpPr>
        <p:spPr>
          <a:xfrm>
            <a:off x="7560262" y="1735015"/>
            <a:ext cx="3905250" cy="4770537"/>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US" sz="2200" dirty="0">
                <a:solidFill>
                  <a:schemeClr val="tx1">
                    <a:lumMod val="75000"/>
                    <a:lumOff val="25000"/>
                  </a:schemeClr>
                </a:solidFill>
              </a:rPr>
              <a:t>High utilizers</a:t>
            </a:r>
          </a:p>
          <a:p>
            <a:pPr marL="285750" lvl="0" indent="-285750">
              <a:buClr>
                <a:schemeClr val="accent1"/>
              </a:buClr>
              <a:buFont typeface="Arial" panose="020B0604020202020204" pitchFamily="34" charset="0"/>
              <a:buChar char="•"/>
            </a:pPr>
            <a:r>
              <a:rPr lang="en-US" sz="2200" dirty="0">
                <a:solidFill>
                  <a:schemeClr val="tx1">
                    <a:lumMod val="75000"/>
                    <a:lumOff val="25000"/>
                  </a:schemeClr>
                </a:solidFill>
              </a:rPr>
              <a:t>Health Home enrollees</a:t>
            </a:r>
          </a:p>
          <a:p>
            <a:pPr marL="285750" lvl="0" indent="-285750">
              <a:buClr>
                <a:schemeClr val="accent1"/>
              </a:buClr>
              <a:buFont typeface="Arial" panose="020B0604020202020204" pitchFamily="34" charset="0"/>
              <a:buChar char="•"/>
            </a:pPr>
            <a:r>
              <a:rPr lang="en-US" sz="2200" dirty="0">
                <a:solidFill>
                  <a:schemeClr val="tx1">
                    <a:lumMod val="75000"/>
                    <a:lumOff val="25000"/>
                  </a:schemeClr>
                </a:solidFill>
              </a:rPr>
              <a:t>SUD, SMI, IDD</a:t>
            </a:r>
          </a:p>
          <a:p>
            <a:pPr marL="285750" lvl="0" indent="-285750">
              <a:buClr>
                <a:schemeClr val="accent1"/>
              </a:buClr>
              <a:buFont typeface="Arial" panose="020B0604020202020204" pitchFamily="34" charset="0"/>
              <a:buChar char="•"/>
            </a:pPr>
            <a:r>
              <a:rPr lang="en-US" sz="2200" dirty="0">
                <a:solidFill>
                  <a:schemeClr val="tx1">
                    <a:lumMod val="75000"/>
                    <a:lumOff val="25000"/>
                  </a:schemeClr>
                </a:solidFill>
              </a:rPr>
              <a:t>Homelessness</a:t>
            </a:r>
          </a:p>
          <a:p>
            <a:pPr marL="285750" lvl="0" indent="-285750">
              <a:buClr>
                <a:schemeClr val="accent1"/>
              </a:buClr>
              <a:buFont typeface="Arial" panose="020B0604020202020204" pitchFamily="34" charset="0"/>
              <a:buChar char="•"/>
            </a:pPr>
            <a:r>
              <a:rPr lang="en-US" sz="2200" dirty="0">
                <a:solidFill>
                  <a:schemeClr val="tx1">
                    <a:lumMod val="75000"/>
                    <a:lumOff val="25000"/>
                  </a:schemeClr>
                </a:solidFill>
              </a:rPr>
              <a:t>Pregnant individuals, post-partum up to 12 months</a:t>
            </a:r>
          </a:p>
          <a:p>
            <a:pPr marL="285750" lvl="0" indent="-285750">
              <a:buClr>
                <a:schemeClr val="accent1"/>
              </a:buClr>
              <a:buFont typeface="Arial" panose="020B0604020202020204" pitchFamily="34" charset="0"/>
              <a:buChar char="•"/>
            </a:pPr>
            <a:r>
              <a:rPr lang="en-US" sz="2200" dirty="0">
                <a:solidFill>
                  <a:schemeClr val="tx1">
                    <a:lumMod val="75000"/>
                    <a:lumOff val="25000"/>
                  </a:schemeClr>
                </a:solidFill>
              </a:rPr>
              <a:t>Post release CJI populations with chronic conditions/SUD /Hep-C</a:t>
            </a:r>
          </a:p>
          <a:p>
            <a:pPr marL="285750" lvl="0" indent="-285750">
              <a:buClr>
                <a:schemeClr val="accent1"/>
              </a:buClr>
              <a:buFont typeface="Arial" panose="020B0604020202020204" pitchFamily="34" charset="0"/>
              <a:buChar char="•"/>
            </a:pPr>
            <a:r>
              <a:rPr lang="en-US" sz="2200" dirty="0">
                <a:solidFill>
                  <a:schemeClr val="tx1">
                    <a:lumMod val="75000"/>
                    <a:lumOff val="25000"/>
                  </a:schemeClr>
                </a:solidFill>
              </a:rPr>
              <a:t>Juvenile justice involved and foster youth</a:t>
            </a:r>
          </a:p>
          <a:p>
            <a:pPr marL="285750" lvl="0" indent="-285750">
              <a:buClr>
                <a:schemeClr val="accent1"/>
              </a:buClr>
              <a:buFont typeface="Arial" panose="020B0604020202020204" pitchFamily="34" charset="0"/>
              <a:buChar char="•"/>
            </a:pPr>
            <a:r>
              <a:rPr lang="en-US" sz="2200" dirty="0">
                <a:solidFill>
                  <a:schemeClr val="tx1">
                    <a:lumMod val="75000"/>
                    <a:lumOff val="25000"/>
                  </a:schemeClr>
                </a:solidFill>
              </a:rPr>
              <a:t>Children &lt;6, or &lt;18 with chronic condition</a:t>
            </a:r>
          </a:p>
          <a:p>
            <a:endParaRPr lang="en-US" dirty="0"/>
          </a:p>
        </p:txBody>
      </p:sp>
    </p:spTree>
    <p:extLst>
      <p:ext uri="{BB962C8B-B14F-4D97-AF65-F5344CB8AC3E}">
        <p14:creationId xmlns:p14="http://schemas.microsoft.com/office/powerpoint/2010/main" val="409240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DC5E-7183-9C29-C53F-C0B56008224B}"/>
              </a:ext>
            </a:extLst>
          </p:cNvPr>
          <p:cNvSpPr>
            <a:spLocks noGrp="1"/>
          </p:cNvSpPr>
          <p:nvPr>
            <p:ph type="title"/>
          </p:nvPr>
        </p:nvSpPr>
        <p:spPr/>
        <p:txBody>
          <a:bodyPr/>
          <a:lstStyle/>
          <a:p>
            <a:r>
              <a:rPr lang="en-US" dirty="0"/>
              <a:t>Enhanced HRSN Service Examples</a:t>
            </a:r>
          </a:p>
        </p:txBody>
      </p:sp>
      <p:graphicFrame>
        <p:nvGraphicFramePr>
          <p:cNvPr id="4" name="Content Placeholder 3">
            <a:extLst>
              <a:ext uri="{FF2B5EF4-FFF2-40B4-BE49-F238E27FC236}">
                <a16:creationId xmlns:a16="http://schemas.microsoft.com/office/drawing/2014/main" id="{FF2309D9-3AAD-DAB2-1215-18F484928DD4}"/>
              </a:ext>
            </a:extLst>
          </p:cNvPr>
          <p:cNvGraphicFramePr>
            <a:graphicFrameLocks noGrp="1"/>
          </p:cNvGraphicFramePr>
          <p:nvPr>
            <p:ph idx="1"/>
          </p:nvPr>
        </p:nvGraphicFramePr>
        <p:xfrm>
          <a:off x="914400" y="1498600"/>
          <a:ext cx="10363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365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B87105-79A8-83D1-131B-11C4F93A8235}"/>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26D8BA0A-5059-F83A-C2F8-31832AEE0AF1}"/>
              </a:ext>
            </a:extLst>
          </p:cNvPr>
          <p:cNvSpPr>
            <a:spLocks noGrp="1"/>
          </p:cNvSpPr>
          <p:nvPr>
            <p:ph type="title"/>
          </p:nvPr>
        </p:nvSpPr>
        <p:spPr/>
        <p:txBody>
          <a:bodyPr/>
          <a:lstStyle/>
          <a:p>
            <a:r>
              <a:rPr lang="en-US" dirty="0"/>
              <a:t>Strengthen the Workforce ($694M)</a:t>
            </a:r>
          </a:p>
        </p:txBody>
      </p:sp>
    </p:spTree>
    <p:extLst>
      <p:ext uri="{BB962C8B-B14F-4D97-AF65-F5344CB8AC3E}">
        <p14:creationId xmlns:p14="http://schemas.microsoft.com/office/powerpoint/2010/main" val="255671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602CF-B884-9D87-7146-63A13F7559D7}"/>
              </a:ext>
            </a:extLst>
          </p:cNvPr>
          <p:cNvSpPr>
            <a:spLocks noGrp="1"/>
          </p:cNvSpPr>
          <p:nvPr>
            <p:ph type="title"/>
          </p:nvPr>
        </p:nvSpPr>
        <p:spPr/>
        <p:txBody>
          <a:bodyPr/>
          <a:lstStyle/>
          <a:p>
            <a:r>
              <a:rPr lang="en-US" dirty="0"/>
              <a:t>Workforce Programs Overview</a:t>
            </a:r>
          </a:p>
        </p:txBody>
      </p:sp>
      <p:graphicFrame>
        <p:nvGraphicFramePr>
          <p:cNvPr id="5" name="Content Placeholder 4">
            <a:extLst>
              <a:ext uri="{FF2B5EF4-FFF2-40B4-BE49-F238E27FC236}">
                <a16:creationId xmlns:a16="http://schemas.microsoft.com/office/drawing/2014/main" id="{98DD65F3-AC64-91A8-BD91-595B3FF68D9F}"/>
              </a:ext>
            </a:extLst>
          </p:cNvPr>
          <p:cNvGraphicFramePr>
            <a:graphicFrameLocks noGrp="1"/>
          </p:cNvGraphicFramePr>
          <p:nvPr>
            <p:ph sz="half" idx="14"/>
          </p:nvPr>
        </p:nvGraphicFramePr>
        <p:xfrm>
          <a:off x="3556000" y="1417638"/>
          <a:ext cx="50800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26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CE2B-A968-1CEB-9261-75BD9FA55DCF}"/>
              </a:ext>
            </a:extLst>
          </p:cNvPr>
          <p:cNvSpPr>
            <a:spLocks noGrp="1"/>
          </p:cNvSpPr>
          <p:nvPr>
            <p:ph type="title"/>
          </p:nvPr>
        </p:nvSpPr>
        <p:spPr/>
        <p:txBody>
          <a:bodyPr/>
          <a:lstStyle/>
          <a:p>
            <a:r>
              <a:rPr lang="en-US" dirty="0"/>
              <a:t>Strengthen the Workforce ($694M)</a:t>
            </a:r>
          </a:p>
        </p:txBody>
      </p:sp>
      <p:graphicFrame>
        <p:nvGraphicFramePr>
          <p:cNvPr id="3" name="Diagram 2">
            <a:extLst>
              <a:ext uri="{FF2B5EF4-FFF2-40B4-BE49-F238E27FC236}">
                <a16:creationId xmlns:a16="http://schemas.microsoft.com/office/drawing/2014/main" id="{6E6A5847-7089-3E46-52F8-5E539549D841}"/>
              </a:ext>
            </a:extLst>
          </p:cNvPr>
          <p:cNvGraphicFramePr/>
          <p:nvPr/>
        </p:nvGraphicFramePr>
        <p:xfrm>
          <a:off x="477520" y="1372236"/>
          <a:ext cx="6894830" cy="472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51901AEC-EDE4-7116-20F9-ACB1670671CE}"/>
              </a:ext>
            </a:extLst>
          </p:cNvPr>
          <p:cNvPicPr>
            <a:picLocks noChangeAspect="1"/>
          </p:cNvPicPr>
          <p:nvPr/>
        </p:nvPicPr>
        <p:blipFill>
          <a:blip r:embed="rId7"/>
          <a:stretch>
            <a:fillRect/>
          </a:stretch>
        </p:blipFill>
        <p:spPr>
          <a:xfrm>
            <a:off x="7800349" y="2537460"/>
            <a:ext cx="4234171" cy="3199764"/>
          </a:xfrm>
          <a:prstGeom prst="rect">
            <a:avLst/>
          </a:prstGeom>
        </p:spPr>
      </p:pic>
      <p:sp>
        <p:nvSpPr>
          <p:cNvPr id="9" name="TextBox 8">
            <a:extLst>
              <a:ext uri="{FF2B5EF4-FFF2-40B4-BE49-F238E27FC236}">
                <a16:creationId xmlns:a16="http://schemas.microsoft.com/office/drawing/2014/main" id="{74D5D934-536D-AD91-23B1-E942015D99EB}"/>
              </a:ext>
            </a:extLst>
          </p:cNvPr>
          <p:cNvSpPr txBox="1"/>
          <p:nvPr/>
        </p:nvSpPr>
        <p:spPr>
          <a:xfrm>
            <a:off x="363414" y="5928228"/>
            <a:ext cx="9331570" cy="215444"/>
          </a:xfrm>
          <a:prstGeom prst="rect">
            <a:avLst/>
          </a:prstGeom>
          <a:noFill/>
        </p:spPr>
        <p:txBody>
          <a:bodyPr wrap="square" rtlCol="0">
            <a:spAutoFit/>
          </a:bodyPr>
          <a:lstStyle/>
          <a:p>
            <a:r>
              <a:rPr lang="en-US" sz="800" dirty="0">
                <a:solidFill>
                  <a:schemeClr val="bg1">
                    <a:lumMod val="65000"/>
                  </a:schemeClr>
                </a:solidFill>
              </a:rPr>
              <a:t>https://www.health.ny.gov/health_care/medicaid/redesign/med_waiver_1115/docs/2024-02-16_nyher_overview_slides</a:t>
            </a:r>
          </a:p>
        </p:txBody>
      </p:sp>
    </p:spTree>
    <p:extLst>
      <p:ext uri="{BB962C8B-B14F-4D97-AF65-F5344CB8AC3E}">
        <p14:creationId xmlns:p14="http://schemas.microsoft.com/office/powerpoint/2010/main" val="38152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1ECDF-4B33-823E-6312-548BA9DF208A}"/>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256D4FC1-5860-7FE5-813E-E51CFD2A9FFE}"/>
              </a:ext>
            </a:extLst>
          </p:cNvPr>
          <p:cNvSpPr>
            <a:spLocks noGrp="1"/>
          </p:cNvSpPr>
          <p:nvPr>
            <p:ph type="title"/>
          </p:nvPr>
        </p:nvSpPr>
        <p:spPr/>
        <p:txBody>
          <a:bodyPr/>
          <a:lstStyle/>
          <a:p>
            <a:r>
              <a:rPr lang="en-US" dirty="0"/>
              <a:t>Population Health</a:t>
            </a:r>
          </a:p>
        </p:txBody>
      </p:sp>
    </p:spTree>
    <p:extLst>
      <p:ext uri="{BB962C8B-B14F-4D97-AF65-F5344CB8AC3E}">
        <p14:creationId xmlns:p14="http://schemas.microsoft.com/office/powerpoint/2010/main" val="131114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E065-32BE-2B0F-A631-5DC46ED99A89}"/>
              </a:ext>
            </a:extLst>
          </p:cNvPr>
          <p:cNvSpPr>
            <a:spLocks noGrp="1"/>
          </p:cNvSpPr>
          <p:nvPr>
            <p:ph type="title"/>
          </p:nvPr>
        </p:nvSpPr>
        <p:spPr/>
        <p:txBody>
          <a:bodyPr/>
          <a:lstStyle/>
          <a:p>
            <a:r>
              <a:rPr lang="en-US" dirty="0"/>
              <a:t>HERO ($125M)</a:t>
            </a:r>
          </a:p>
        </p:txBody>
      </p:sp>
      <p:sp>
        <p:nvSpPr>
          <p:cNvPr id="7" name="Content Placeholder 6">
            <a:extLst>
              <a:ext uri="{FF2B5EF4-FFF2-40B4-BE49-F238E27FC236}">
                <a16:creationId xmlns:a16="http://schemas.microsoft.com/office/drawing/2014/main" id="{8E0B21FF-A4D8-6F55-D93A-6007F5A70D54}"/>
              </a:ext>
            </a:extLst>
          </p:cNvPr>
          <p:cNvSpPr>
            <a:spLocks noGrp="1"/>
          </p:cNvSpPr>
          <p:nvPr>
            <p:ph idx="1"/>
          </p:nvPr>
        </p:nvSpPr>
        <p:spPr/>
        <p:txBody>
          <a:bodyPr/>
          <a:lstStyle/>
          <a:p>
            <a:pPr marL="457200" indent="-457200">
              <a:buFont typeface="Arial" panose="020B0604020202020204" pitchFamily="34" charset="0"/>
              <a:buChar char="•"/>
            </a:pPr>
            <a:r>
              <a:rPr lang="en-US" dirty="0"/>
              <a:t>Statewide contracted entity responsible for:</a:t>
            </a:r>
          </a:p>
          <a:p>
            <a:pPr marL="1293263" lvl="1" indent="-457200"/>
            <a:r>
              <a:rPr lang="en-US" dirty="0"/>
              <a:t>Data aggregation, analytics, and reporting</a:t>
            </a:r>
          </a:p>
          <a:p>
            <a:pPr marL="1293263" lvl="1" indent="-457200"/>
            <a:r>
              <a:rPr lang="en-US" dirty="0"/>
              <a:t>Regional needs assessments and planning</a:t>
            </a:r>
          </a:p>
          <a:p>
            <a:pPr marL="1293263" lvl="1" indent="-457200"/>
            <a:r>
              <a:rPr lang="en-US" dirty="0"/>
              <a:t>Convene regional stakeholder engagement sessions</a:t>
            </a:r>
          </a:p>
          <a:p>
            <a:pPr marL="1293263" lvl="1" indent="-457200"/>
            <a:r>
              <a:rPr lang="en-US" dirty="0"/>
              <a:t>Make recommendations to support advanced VBP arrangements and incorporating HRSN into VBP methodologies</a:t>
            </a:r>
          </a:p>
          <a:p>
            <a:pPr marL="1293263" lvl="1" indent="-457200"/>
            <a:r>
              <a:rPr lang="en-US" dirty="0"/>
              <a:t>Conduct program analysis</a:t>
            </a:r>
          </a:p>
          <a:p>
            <a:pPr marL="1293263" lvl="1" indent="-457200"/>
            <a:endParaRPr lang="en-US" dirty="0"/>
          </a:p>
          <a:p>
            <a:pPr marL="1293263" lvl="1" indent="-457200"/>
            <a:endParaRPr lang="en-US" dirty="0"/>
          </a:p>
        </p:txBody>
      </p:sp>
    </p:spTree>
    <p:extLst>
      <p:ext uri="{BB962C8B-B14F-4D97-AF65-F5344CB8AC3E}">
        <p14:creationId xmlns:p14="http://schemas.microsoft.com/office/powerpoint/2010/main" val="66651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9694-CDD0-8227-C189-063302FA18A1}"/>
              </a:ext>
            </a:extLst>
          </p:cNvPr>
          <p:cNvSpPr>
            <a:spLocks noGrp="1"/>
          </p:cNvSpPr>
          <p:nvPr>
            <p:ph type="title"/>
          </p:nvPr>
        </p:nvSpPr>
        <p:spPr/>
        <p:txBody>
          <a:bodyPr>
            <a:normAutofit/>
          </a:bodyPr>
          <a:lstStyle/>
          <a:p>
            <a:r>
              <a:rPr lang="en-US" sz="4800" dirty="0"/>
              <a:t>Medicaid Global Budget Initiative ($2.2B)</a:t>
            </a:r>
          </a:p>
        </p:txBody>
      </p:sp>
      <p:sp>
        <p:nvSpPr>
          <p:cNvPr id="3" name="Content Placeholder 2">
            <a:extLst>
              <a:ext uri="{FF2B5EF4-FFF2-40B4-BE49-F238E27FC236}">
                <a16:creationId xmlns:a16="http://schemas.microsoft.com/office/drawing/2014/main" id="{1B916648-96BA-C989-935F-D416A1B7C389}"/>
              </a:ext>
            </a:extLst>
          </p:cNvPr>
          <p:cNvSpPr>
            <a:spLocks noGrp="1"/>
          </p:cNvSpPr>
          <p:nvPr>
            <p:ph idx="1"/>
          </p:nvPr>
        </p:nvSpPr>
        <p:spPr/>
        <p:txBody>
          <a:bodyPr/>
          <a:lstStyle/>
          <a:p>
            <a:pPr marL="457200" indent="-457200">
              <a:buFont typeface="Arial" panose="020B0604020202020204" pitchFamily="34" charset="0"/>
              <a:buChar char="•"/>
            </a:pPr>
            <a:r>
              <a:rPr lang="en-US" sz="2800" dirty="0"/>
              <a:t>This funding will support financially distressed safety net hospitals transition to a global budget to incentivize and enable selected hospitals to focus on population health and health equity, improve quality of care, stabilize safety net hospital finances, and advance accountability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If the state applies for and is chosen as a participant in the CMMI AHEAD model and satisfies criteria as part of its participation in the model, it will be deemed to have met the requirements for this initiative. If it does not, the state will need to submit their own model that meets similar requirements.</a:t>
            </a:r>
          </a:p>
        </p:txBody>
      </p:sp>
    </p:spTree>
    <p:extLst>
      <p:ext uri="{BB962C8B-B14F-4D97-AF65-F5344CB8AC3E}">
        <p14:creationId xmlns:p14="http://schemas.microsoft.com/office/powerpoint/2010/main" val="91386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Today’s Meeting Agenda</a:t>
            </a:r>
          </a:p>
        </p:txBody>
      </p:sp>
      <p:sp>
        <p:nvSpPr>
          <p:cNvPr id="7" name="Subtitle 2"/>
          <p:cNvSpPr txBox="1">
            <a:spLocks/>
          </p:cNvSpPr>
          <p:nvPr/>
        </p:nvSpPr>
        <p:spPr>
          <a:xfrm>
            <a:off x="950819" y="1414464"/>
            <a:ext cx="10736356" cy="42425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600"/>
              </a:spcBef>
              <a:buFont typeface="Arial" panose="020B0604020202020204" pitchFamily="34" charset="0"/>
              <a:buChar char="•"/>
            </a:pPr>
            <a:r>
              <a:rPr lang="en-US" sz="1800" dirty="0">
                <a:latin typeface="Helvetica" pitchFamily="2" charset="0"/>
              </a:rPr>
              <a:t>Welcome &amp; Introductions</a:t>
            </a:r>
          </a:p>
          <a:p>
            <a:pPr marL="285750" indent="-285750" algn="l">
              <a:lnSpc>
                <a:spcPct val="100000"/>
              </a:lnSpc>
              <a:spcBef>
                <a:spcPts val="600"/>
              </a:spcBef>
              <a:buFont typeface="Arial" panose="020B0604020202020204" pitchFamily="34" charset="0"/>
              <a:buChar char="•"/>
            </a:pPr>
            <a:r>
              <a:rPr lang="en-US" sz="1800" dirty="0">
                <a:latin typeface="Helvetica" pitchFamily="2" charset="0"/>
              </a:rPr>
              <a:t>1115 Waiver Update by HANYS</a:t>
            </a:r>
          </a:p>
          <a:p>
            <a:pPr marL="285750" indent="-285750" algn="l">
              <a:lnSpc>
                <a:spcPct val="100000"/>
              </a:lnSpc>
              <a:spcBef>
                <a:spcPts val="600"/>
              </a:spcBef>
              <a:buFont typeface="Arial" panose="020B0604020202020204" pitchFamily="34" charset="0"/>
              <a:buChar char="•"/>
            </a:pPr>
            <a:r>
              <a:rPr lang="en-US" sz="1800" dirty="0">
                <a:latin typeface="Helvetica" pitchFamily="2" charset="0"/>
              </a:rPr>
              <a:t>LIHC Updates</a:t>
            </a:r>
          </a:p>
          <a:p>
            <a:pPr marL="1257300" lvl="2" indent="-342900" algn="l">
              <a:lnSpc>
                <a:spcPct val="100000"/>
              </a:lnSpc>
              <a:spcBef>
                <a:spcPts val="600"/>
              </a:spcBef>
              <a:buFont typeface="Wingdings" panose="05000000000000000000" pitchFamily="2" charset="2"/>
              <a:buChar char="Ø"/>
            </a:pPr>
            <a:r>
              <a:rPr lang="en-US" sz="1600" dirty="0">
                <a:latin typeface="Helvetica" pitchFamily="2" charset="0"/>
              </a:rPr>
              <a:t>LIHC Member Spotlight: Health &amp; Welfare Council of Long Island (HWCLI)</a:t>
            </a:r>
          </a:p>
          <a:p>
            <a:pPr marL="1257300" lvl="2" indent="-342900" algn="l">
              <a:lnSpc>
                <a:spcPct val="100000"/>
              </a:lnSpc>
              <a:spcBef>
                <a:spcPts val="600"/>
              </a:spcBef>
              <a:buFont typeface="Wingdings" panose="05000000000000000000" pitchFamily="2" charset="2"/>
              <a:buChar char="Ø"/>
            </a:pPr>
            <a:r>
              <a:rPr lang="en-US" sz="1600" dirty="0">
                <a:latin typeface="Helvetica" pitchFamily="2" charset="0"/>
              </a:rPr>
              <a:t>Core Cluster Update</a:t>
            </a:r>
          </a:p>
          <a:p>
            <a:pPr marL="1257300" lvl="2" indent="-342900" algn="l">
              <a:lnSpc>
                <a:spcPct val="100000"/>
              </a:lnSpc>
              <a:spcBef>
                <a:spcPts val="600"/>
              </a:spcBef>
              <a:buFont typeface="Wingdings" panose="05000000000000000000" pitchFamily="2" charset="2"/>
              <a:buChar char="Ø"/>
            </a:pPr>
            <a:r>
              <a:rPr lang="en-US" sz="1600" dirty="0">
                <a:latin typeface="Helvetica" pitchFamily="2" charset="0"/>
              </a:rPr>
              <a:t>Community Service Society (CSS) Keep Long Island Covered (KLIC) Grant Final Update by NSHC </a:t>
            </a:r>
          </a:p>
          <a:p>
            <a:pPr marL="1257300" lvl="2" indent="-342900" algn="l">
              <a:lnSpc>
                <a:spcPct val="100000"/>
              </a:lnSpc>
              <a:spcBef>
                <a:spcPts val="600"/>
              </a:spcBef>
              <a:buFont typeface="Wingdings" panose="05000000000000000000" pitchFamily="2" charset="2"/>
              <a:buChar char="Ø"/>
            </a:pPr>
            <a:r>
              <a:rPr lang="en-US" sz="1600" dirty="0">
                <a:latin typeface="Helvetica" pitchFamily="2" charset="0"/>
              </a:rPr>
              <a:t>CHNA Work Group Update</a:t>
            </a:r>
          </a:p>
          <a:p>
            <a:pPr marL="1257300" lvl="2" indent="-342900" algn="l">
              <a:lnSpc>
                <a:spcPct val="100000"/>
              </a:lnSpc>
              <a:spcBef>
                <a:spcPts val="600"/>
              </a:spcBef>
              <a:buFont typeface="Wingdings" panose="05000000000000000000" pitchFamily="2" charset="2"/>
              <a:buChar char="Ø"/>
            </a:pPr>
            <a:r>
              <a:rPr lang="en-US" sz="1600" dirty="0">
                <a:latin typeface="Helvetica" pitchFamily="2" charset="0"/>
              </a:rPr>
              <a:t>2023 CHAS Analysis by </a:t>
            </a:r>
            <a:r>
              <a:rPr lang="en-US" sz="1600" dirty="0" err="1">
                <a:latin typeface="Helvetica" pitchFamily="2" charset="0"/>
              </a:rPr>
              <a:t>DataGen</a:t>
            </a:r>
            <a:endParaRPr lang="en-US" sz="1600" dirty="0">
              <a:latin typeface="Helvetica" pitchFamily="2" charset="0"/>
            </a:endParaRPr>
          </a:p>
          <a:p>
            <a:pPr marL="1257300" lvl="2" indent="-342900" algn="l">
              <a:lnSpc>
                <a:spcPct val="100000"/>
              </a:lnSpc>
              <a:spcBef>
                <a:spcPts val="600"/>
              </a:spcBef>
              <a:buFont typeface="Wingdings" panose="05000000000000000000" pitchFamily="2" charset="2"/>
              <a:buChar char="Ø"/>
            </a:pPr>
            <a:r>
              <a:rPr lang="en-US" sz="1600" dirty="0">
                <a:latin typeface="Helvetica" pitchFamily="2" charset="0"/>
              </a:rPr>
              <a:t>CHAS Toolkit &amp; Promotion</a:t>
            </a:r>
          </a:p>
          <a:p>
            <a:pPr marL="1257300" lvl="2" indent="-342900" algn="l">
              <a:lnSpc>
                <a:spcPct val="100000"/>
              </a:lnSpc>
              <a:spcBef>
                <a:spcPts val="600"/>
              </a:spcBef>
              <a:buFont typeface="Wingdings" panose="05000000000000000000" pitchFamily="2" charset="2"/>
              <a:buChar char="Ø"/>
            </a:pPr>
            <a:r>
              <a:rPr lang="en-US" sz="1600" dirty="0">
                <a:latin typeface="Helvetica" pitchFamily="2" charset="0"/>
              </a:rPr>
              <a:t>Ongoing Engagement</a:t>
            </a:r>
          </a:p>
          <a:p>
            <a:pPr marL="1257300" lvl="2" indent="-342900" algn="l">
              <a:lnSpc>
                <a:spcPct val="100000"/>
              </a:lnSpc>
              <a:spcBef>
                <a:spcPts val="600"/>
              </a:spcBef>
              <a:buFont typeface="Wingdings" panose="05000000000000000000" pitchFamily="2" charset="2"/>
              <a:buChar char="Ø"/>
            </a:pPr>
            <a:r>
              <a:rPr lang="en-US" sz="1600" dirty="0">
                <a:latin typeface="Helvetica" pitchFamily="2" charset="0"/>
              </a:rPr>
              <a:t>Future Meetings: LIHC is moving!</a:t>
            </a:r>
          </a:p>
          <a:p>
            <a:pPr marL="285750" indent="-285750" algn="l">
              <a:lnSpc>
                <a:spcPct val="100000"/>
              </a:lnSpc>
              <a:spcBef>
                <a:spcPts val="600"/>
              </a:spcBef>
              <a:buFont typeface="Arial" panose="020B0604020202020204" pitchFamily="34" charset="0"/>
              <a:buChar char="•"/>
            </a:pPr>
            <a:r>
              <a:rPr lang="en-US" sz="1800" dirty="0">
                <a:latin typeface="Helvetica" pitchFamily="2" charset="0"/>
              </a:rPr>
              <a:t>Discussion</a:t>
            </a:r>
          </a:p>
          <a:p>
            <a:pPr marL="285750" indent="-285750" algn="l">
              <a:lnSpc>
                <a:spcPct val="100000"/>
              </a:lnSpc>
              <a:spcBef>
                <a:spcPts val="600"/>
              </a:spcBef>
              <a:buFont typeface="Arial" panose="020B0604020202020204" pitchFamily="34" charset="0"/>
              <a:buChar char="•"/>
            </a:pPr>
            <a:r>
              <a:rPr lang="en-US" sz="1800" dirty="0">
                <a:latin typeface="Helvetica" pitchFamily="2" charset="0"/>
              </a:rPr>
              <a:t>Adjournment</a:t>
            </a:r>
            <a:endParaRPr lang="en-US" dirty="0">
              <a:latin typeface="Helvetica" pitchFamily="2" charset="0"/>
            </a:endParaRP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108718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7010-0622-4B2B-73AF-0FF1F6B54625}"/>
              </a:ext>
            </a:extLst>
          </p:cNvPr>
          <p:cNvSpPr>
            <a:spLocks noGrp="1"/>
          </p:cNvSpPr>
          <p:nvPr>
            <p:ph type="title"/>
          </p:nvPr>
        </p:nvSpPr>
        <p:spPr/>
        <p:txBody>
          <a:bodyPr/>
          <a:lstStyle/>
          <a:p>
            <a:r>
              <a:rPr lang="en-US" dirty="0"/>
              <a:t>Global Budgeting</a:t>
            </a:r>
          </a:p>
        </p:txBody>
      </p:sp>
      <p:sp>
        <p:nvSpPr>
          <p:cNvPr id="3" name="Content Placeholder 2">
            <a:extLst>
              <a:ext uri="{FF2B5EF4-FFF2-40B4-BE49-F238E27FC236}">
                <a16:creationId xmlns:a16="http://schemas.microsoft.com/office/drawing/2014/main" id="{F895B67C-8CBB-771A-BF3B-CFFF3582C9F4}"/>
              </a:ext>
            </a:extLst>
          </p:cNvPr>
          <p:cNvSpPr>
            <a:spLocks noGrp="1"/>
          </p:cNvSpPr>
          <p:nvPr>
            <p:ph idx="1"/>
          </p:nvPr>
        </p:nvSpPr>
        <p:spPr/>
        <p:txBody>
          <a:bodyPr/>
          <a:lstStyle/>
          <a:p>
            <a:pPr marL="457200" indent="-457200">
              <a:buFont typeface="Arial" panose="020B0604020202020204" pitchFamily="34" charset="0"/>
              <a:buChar char="•"/>
            </a:pPr>
            <a:r>
              <a:rPr lang="en-US" sz="2800" dirty="0"/>
              <a:t>Global budgets pay hospitals a pre-determined amount for services provided to a specific patient population during a given timeframe. This shifts risk from payers to hospitals, constrains healthcare cost growth, and incentivizes value-based care.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waiver incentives specific hospitals in specific areas of New York to accept a global budget, specifically, the CMMI model States Advancing All-Payer Health Equity Approaches and Development (AHEAD) Model</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25374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D5C0-452D-6BC8-2661-D13D0B8B859D}"/>
              </a:ext>
            </a:extLst>
          </p:cNvPr>
          <p:cNvSpPr>
            <a:spLocks noGrp="1"/>
          </p:cNvSpPr>
          <p:nvPr>
            <p:ph type="title"/>
          </p:nvPr>
        </p:nvSpPr>
        <p:spPr/>
        <p:txBody>
          <a:bodyPr>
            <a:normAutofit fontScale="90000"/>
          </a:bodyPr>
          <a:lstStyle/>
          <a:p>
            <a:r>
              <a:rPr lang="en-US" sz="4400" dirty="0"/>
              <a:t>Hospital Eligibility (for Incentive Funds)</a:t>
            </a:r>
            <a:br>
              <a:rPr lang="en-US" dirty="0"/>
            </a:br>
            <a:endParaRPr lang="en-US" dirty="0"/>
          </a:p>
        </p:txBody>
      </p:sp>
      <p:sp>
        <p:nvSpPr>
          <p:cNvPr id="3" name="Content Placeholder 2">
            <a:extLst>
              <a:ext uri="{FF2B5EF4-FFF2-40B4-BE49-F238E27FC236}">
                <a16:creationId xmlns:a16="http://schemas.microsoft.com/office/drawing/2014/main" id="{AFA96470-538F-3EA5-9A67-F302EA0C0B44}"/>
              </a:ext>
            </a:extLst>
          </p:cNvPr>
          <p:cNvSpPr>
            <a:spLocks noGrp="1"/>
          </p:cNvSpPr>
          <p:nvPr>
            <p:ph idx="1"/>
          </p:nvPr>
        </p:nvSpPr>
        <p:spPr>
          <a:xfrm>
            <a:off x="914400" y="1250025"/>
            <a:ext cx="10363200" cy="4775200"/>
          </a:xfrm>
        </p:spPr>
        <p:txBody>
          <a:bodyPr/>
          <a:lstStyle/>
          <a:p>
            <a:r>
              <a:rPr lang="en-US" sz="2400" dirty="0"/>
              <a:t>Eligible hospitals must meet the following three criteria: </a:t>
            </a:r>
          </a:p>
          <a:p>
            <a:endParaRPr lang="en-US" sz="2400" dirty="0"/>
          </a:p>
          <a:p>
            <a:pPr marL="457200" indent="-457200">
              <a:buAutoNum type="arabicPeriod"/>
            </a:pPr>
            <a:r>
              <a:rPr lang="en-US" sz="2400" dirty="0"/>
              <a:t>Private Not-For-Profit Hospitals in the Bronx, Kings, Queens, and Westchester Counties with a Medicaid and Uninsured Payor Mix of &gt;= 45%</a:t>
            </a:r>
          </a:p>
          <a:p>
            <a:pPr marL="457200" indent="-457200">
              <a:buAutoNum type="arabicPeriod"/>
            </a:pPr>
            <a:r>
              <a:rPr lang="en-US" sz="2400" dirty="0"/>
              <a:t>Private Not-For-Profit Hospitals with an average operating margin that is less than or equal to 0 percent over the past four years (Calendar Years 2019-2022) based on audited Hospital Institutional Cost Reports (excluding COVID relief funding and state-only subsidy)</a:t>
            </a:r>
          </a:p>
          <a:p>
            <a:pPr marL="457200" indent="-457200">
              <a:buAutoNum type="arabicPeriod"/>
            </a:pPr>
            <a:r>
              <a:rPr lang="en-US" sz="2400" dirty="0"/>
              <a:t>Private Not-For-Profit Hospitals or their affiliates that received state-only subsidies due to financial distress in State Fiscal Years 2023 and/or 2024</a:t>
            </a:r>
          </a:p>
        </p:txBody>
      </p:sp>
    </p:spTree>
    <p:extLst>
      <p:ext uri="{BB962C8B-B14F-4D97-AF65-F5344CB8AC3E}">
        <p14:creationId xmlns:p14="http://schemas.microsoft.com/office/powerpoint/2010/main" val="366809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4C0D-0981-E865-C3EC-9AC2BBF7CB60}"/>
              </a:ext>
            </a:extLst>
          </p:cNvPr>
          <p:cNvSpPr>
            <a:spLocks noGrp="1"/>
          </p:cNvSpPr>
          <p:nvPr>
            <p:ph type="title"/>
          </p:nvPr>
        </p:nvSpPr>
        <p:spPr/>
        <p:txBody>
          <a:bodyPr/>
          <a:lstStyle/>
          <a:p>
            <a:r>
              <a:rPr lang="en-US" dirty="0"/>
              <a:t>AHEAD Model Components</a:t>
            </a:r>
          </a:p>
        </p:txBody>
      </p:sp>
      <p:graphicFrame>
        <p:nvGraphicFramePr>
          <p:cNvPr id="5" name="Content Placeholder 4">
            <a:extLst>
              <a:ext uri="{FF2B5EF4-FFF2-40B4-BE49-F238E27FC236}">
                <a16:creationId xmlns:a16="http://schemas.microsoft.com/office/drawing/2014/main" id="{B8C20614-19CB-4B7B-09C5-1F359B34F35E}"/>
              </a:ext>
            </a:extLst>
          </p:cNvPr>
          <p:cNvGraphicFramePr>
            <a:graphicFrameLocks noGrp="1"/>
          </p:cNvGraphicFramePr>
          <p:nvPr>
            <p:ph idx="1"/>
          </p:nvPr>
        </p:nvGraphicFramePr>
        <p:xfrm>
          <a:off x="914400" y="1498600"/>
          <a:ext cx="103632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599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86F2-783E-E4AA-7617-A74E525DA0E1}"/>
              </a:ext>
            </a:extLst>
          </p:cNvPr>
          <p:cNvSpPr>
            <a:spLocks noGrp="1"/>
          </p:cNvSpPr>
          <p:nvPr>
            <p:ph type="title"/>
          </p:nvPr>
        </p:nvSpPr>
        <p:spPr/>
        <p:txBody>
          <a:bodyPr/>
          <a:lstStyle/>
          <a:p>
            <a:r>
              <a:rPr lang="en-US" dirty="0"/>
              <a:t>AHEAD Timeline</a:t>
            </a:r>
          </a:p>
        </p:txBody>
      </p:sp>
      <p:pic>
        <p:nvPicPr>
          <p:cNvPr id="5" name="Content Placeholder 4">
            <a:extLst>
              <a:ext uri="{FF2B5EF4-FFF2-40B4-BE49-F238E27FC236}">
                <a16:creationId xmlns:a16="http://schemas.microsoft.com/office/drawing/2014/main" id="{8A2E3A8B-6464-8664-D077-A6E058574B5A}"/>
              </a:ext>
            </a:extLst>
          </p:cNvPr>
          <p:cNvPicPr>
            <a:picLocks noGrp="1" noChangeAspect="1"/>
          </p:cNvPicPr>
          <p:nvPr>
            <p:ph idx="1"/>
          </p:nvPr>
        </p:nvPicPr>
        <p:blipFill>
          <a:blip r:embed="rId2"/>
          <a:stretch>
            <a:fillRect/>
          </a:stretch>
        </p:blipFill>
        <p:spPr>
          <a:xfrm>
            <a:off x="1181641" y="3429000"/>
            <a:ext cx="9828717" cy="1758823"/>
          </a:xfrm>
        </p:spPr>
      </p:pic>
      <p:sp>
        <p:nvSpPr>
          <p:cNvPr id="7" name="Content Placeholder 2">
            <a:extLst>
              <a:ext uri="{FF2B5EF4-FFF2-40B4-BE49-F238E27FC236}">
                <a16:creationId xmlns:a16="http://schemas.microsoft.com/office/drawing/2014/main" id="{C6FADFB1-4BF5-281E-DB97-DF63DCB5E5C2}"/>
              </a:ext>
            </a:extLst>
          </p:cNvPr>
          <p:cNvSpPr txBox="1">
            <a:spLocks/>
          </p:cNvSpPr>
          <p:nvPr/>
        </p:nvSpPr>
        <p:spPr>
          <a:xfrm>
            <a:off x="977806" y="1935018"/>
            <a:ext cx="10363200" cy="1493982"/>
          </a:xfrm>
          <a:prstGeom prst="rect">
            <a:avLst/>
          </a:prstGeom>
        </p:spPr>
        <p:txBody>
          <a:bodyPr/>
          <a:lstStyle>
            <a:lvl1pPr marL="0" indent="0" algn="l" defTabSz="1219170" rtl="0" eaLnBrk="1" latinLnBrk="0" hangingPunct="1">
              <a:spcBef>
                <a:spcPct val="20000"/>
              </a:spcBef>
              <a:buClr>
                <a:srgbClr val="007953"/>
              </a:buClr>
              <a:buFontTx/>
              <a:buNone/>
              <a:defRPr sz="3200" kern="1200" spc="-67" baseline="0">
                <a:solidFill>
                  <a:schemeClr val="tx1">
                    <a:lumMod val="65000"/>
                    <a:lumOff val="35000"/>
                  </a:schemeClr>
                </a:solidFill>
                <a:latin typeface="Franklin Gothic Book" panose="020B0503020102020204" pitchFamily="34" charset="0"/>
                <a:ea typeface="+mn-ea"/>
                <a:cs typeface="+mn-cs"/>
              </a:defRPr>
            </a:lvl1pPr>
            <a:lvl2pPr marL="836063" indent="-226478" algn="l" defTabSz="1219170" rtl="0" eaLnBrk="1" latinLnBrk="0" hangingPunct="1">
              <a:spcBef>
                <a:spcPct val="20000"/>
              </a:spcBef>
              <a:buClr>
                <a:srgbClr val="007953"/>
              </a:buClr>
              <a:buFont typeface="Arial" panose="020B0604020202020204" pitchFamily="34" charset="0"/>
              <a:buChar char="•"/>
              <a:defRPr sz="2667" kern="1200" spc="-67" baseline="0">
                <a:solidFill>
                  <a:schemeClr val="tx1">
                    <a:lumMod val="65000"/>
                    <a:lumOff val="35000"/>
                  </a:schemeClr>
                </a:solidFill>
                <a:latin typeface="Franklin Gothic Book" panose="020B0503020102020204" pitchFamily="34" charset="0"/>
                <a:ea typeface="+mn-ea"/>
                <a:cs typeface="+mn-cs"/>
              </a:defRPr>
            </a:lvl2pPr>
            <a:lvl3pPr marL="1449881" indent="-230712" algn="l" defTabSz="1219170" rtl="0" eaLnBrk="1" latinLnBrk="0" hangingPunct="1">
              <a:spcBef>
                <a:spcPct val="20000"/>
              </a:spcBef>
              <a:buClr>
                <a:srgbClr val="007953"/>
              </a:buClr>
              <a:buFont typeface="Arial" pitchFamily="34" charset="0"/>
              <a:buChar char="•"/>
              <a:defRPr sz="2400" kern="1200" spc="-67" baseline="0">
                <a:solidFill>
                  <a:schemeClr val="tx1">
                    <a:lumMod val="65000"/>
                    <a:lumOff val="35000"/>
                  </a:schemeClr>
                </a:solidFill>
                <a:latin typeface="Franklin Gothic Book" panose="020B0503020102020204" pitchFamily="34" charset="0"/>
                <a:ea typeface="+mn-ea"/>
                <a:cs typeface="+mn-cs"/>
              </a:defRPr>
            </a:lvl3pPr>
            <a:lvl4pPr marL="2133547" indent="-304792" algn="l" defTabSz="1219170" rtl="0" eaLnBrk="1" latinLnBrk="0" hangingPunct="1">
              <a:spcBef>
                <a:spcPct val="20000"/>
              </a:spcBef>
              <a:buClr>
                <a:schemeClr val="accent1">
                  <a:lumMod val="75000"/>
                </a:schemeClr>
              </a:buClr>
              <a:buFont typeface="Arial" pitchFamily="34" charset="0"/>
              <a:buChar char="–"/>
              <a:defRPr sz="4000" kern="1200" spc="-67" baseline="0">
                <a:solidFill>
                  <a:schemeClr val="tx1">
                    <a:lumMod val="65000"/>
                    <a:lumOff val="35000"/>
                  </a:schemeClr>
                </a:solidFill>
                <a:latin typeface="Franklin Gothic Book" panose="020B0503020102020204" pitchFamily="34" charset="0"/>
                <a:ea typeface="+mn-ea"/>
                <a:cs typeface="+mn-cs"/>
              </a:defRPr>
            </a:lvl4pPr>
            <a:lvl5pPr marL="2743131" indent="-304792" algn="l" defTabSz="1219170" rtl="0" eaLnBrk="1" latinLnBrk="0" hangingPunct="1">
              <a:spcBef>
                <a:spcPct val="20000"/>
              </a:spcBef>
              <a:buClr>
                <a:schemeClr val="accent1">
                  <a:lumMod val="75000"/>
                </a:schemeClr>
              </a:buClr>
              <a:buFont typeface="Arial" pitchFamily="34" charset="0"/>
              <a:buChar char="»"/>
              <a:defRPr sz="3733" kern="1200" spc="-67" baseline="0">
                <a:solidFill>
                  <a:schemeClr val="tx1">
                    <a:lumMod val="65000"/>
                    <a:lumOff val="35000"/>
                  </a:schemeClr>
                </a:solidFill>
                <a:latin typeface="Franklin Gothic Book" panose="020B05030201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dirty="0"/>
              <a:t>NYS will be applying for Cohort 3, with applications being due in August of 2024.</a:t>
            </a:r>
          </a:p>
        </p:txBody>
      </p:sp>
      <p:sp>
        <p:nvSpPr>
          <p:cNvPr id="8" name="Arrow: Right 7">
            <a:extLst>
              <a:ext uri="{FF2B5EF4-FFF2-40B4-BE49-F238E27FC236}">
                <a16:creationId xmlns:a16="http://schemas.microsoft.com/office/drawing/2014/main" id="{4915F82C-2F6C-67DF-23F9-83ADC097EB78}"/>
              </a:ext>
            </a:extLst>
          </p:cNvPr>
          <p:cNvSpPr/>
          <p:nvPr/>
        </p:nvSpPr>
        <p:spPr>
          <a:xfrm>
            <a:off x="281528" y="4764913"/>
            <a:ext cx="798195" cy="4229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252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1BEE84-B980-3DFC-B8A7-5BDB724CB0C2}"/>
              </a:ext>
            </a:extLst>
          </p:cNvPr>
          <p:cNvSpPr>
            <a:spLocks noGrp="1"/>
          </p:cNvSpPr>
          <p:nvPr>
            <p:ph type="body" sz="quarter" idx="13"/>
          </p:nvPr>
        </p:nvSpPr>
        <p:spPr/>
        <p:txBody>
          <a:bodyPr/>
          <a:lstStyle/>
          <a:p>
            <a:r>
              <a:rPr lang="en-US" dirty="0"/>
              <a:t>Colleen McVeigh</a:t>
            </a:r>
          </a:p>
        </p:txBody>
      </p:sp>
      <p:sp>
        <p:nvSpPr>
          <p:cNvPr id="3" name="Text Placeholder 2">
            <a:extLst>
              <a:ext uri="{FF2B5EF4-FFF2-40B4-BE49-F238E27FC236}">
                <a16:creationId xmlns:a16="http://schemas.microsoft.com/office/drawing/2014/main" id="{0ECC31C7-748E-1D9B-A208-C778A630798F}"/>
              </a:ext>
            </a:extLst>
          </p:cNvPr>
          <p:cNvSpPr>
            <a:spLocks noGrp="1"/>
          </p:cNvSpPr>
          <p:nvPr>
            <p:ph type="body" sz="quarter" idx="14"/>
          </p:nvPr>
        </p:nvSpPr>
        <p:spPr/>
        <p:txBody>
          <a:bodyPr/>
          <a:lstStyle/>
          <a:p>
            <a:r>
              <a:rPr lang="en-US" dirty="0"/>
              <a:t>518-431-7789</a:t>
            </a:r>
          </a:p>
        </p:txBody>
      </p:sp>
      <p:sp>
        <p:nvSpPr>
          <p:cNvPr id="4" name="Text Placeholder 3">
            <a:extLst>
              <a:ext uri="{FF2B5EF4-FFF2-40B4-BE49-F238E27FC236}">
                <a16:creationId xmlns:a16="http://schemas.microsoft.com/office/drawing/2014/main" id="{4B11C61C-BE7B-F635-28E3-75309EA60228}"/>
              </a:ext>
            </a:extLst>
          </p:cNvPr>
          <p:cNvSpPr>
            <a:spLocks noGrp="1"/>
          </p:cNvSpPr>
          <p:nvPr>
            <p:ph type="body" sz="quarter" idx="15"/>
          </p:nvPr>
        </p:nvSpPr>
        <p:spPr/>
        <p:txBody>
          <a:bodyPr/>
          <a:lstStyle/>
          <a:p>
            <a:r>
              <a:rPr lang="en-US" dirty="0"/>
              <a:t>cmcveigh@hanys.org</a:t>
            </a:r>
          </a:p>
        </p:txBody>
      </p:sp>
    </p:spTree>
    <p:extLst>
      <p:ext uri="{BB962C8B-B14F-4D97-AF65-F5344CB8AC3E}">
        <p14:creationId xmlns:p14="http://schemas.microsoft.com/office/powerpoint/2010/main" val="145096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769441"/>
          </a:xfrm>
          <a:prstGeom prst="rect">
            <a:avLst/>
          </a:prstGeom>
          <a:noFill/>
        </p:spPr>
        <p:txBody>
          <a:bodyPr wrap="square" rtlCol="0">
            <a:spAutoFit/>
          </a:bodyPr>
          <a:lstStyle/>
          <a:p>
            <a:r>
              <a:rPr lang="en-US" sz="4400" b="1" dirty="0">
                <a:solidFill>
                  <a:srgbClr val="19A9E1"/>
                </a:solidFill>
                <a:latin typeface="Montserrat" panose="00000500000000000000" pitchFamily="2" charset="0"/>
              </a:rPr>
              <a:t>LIHC Updates</a:t>
            </a:r>
          </a:p>
        </p:txBody>
      </p:sp>
      <p:sp>
        <p:nvSpPr>
          <p:cNvPr id="7" name="Subtitle 2"/>
          <p:cNvSpPr txBox="1">
            <a:spLocks/>
          </p:cNvSpPr>
          <p:nvPr/>
        </p:nvSpPr>
        <p:spPr>
          <a:xfrm>
            <a:off x="2266950" y="4335200"/>
            <a:ext cx="9199469" cy="11681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2800" dirty="0">
                <a:latin typeface="Helvetica" pitchFamily="2" charset="0"/>
              </a:rPr>
              <a:t>Featuring Lori Andrade, Chief Operations Officer, </a:t>
            </a:r>
            <a:br>
              <a:rPr lang="en-US" sz="2800" dirty="0">
                <a:latin typeface="Helvetica" pitchFamily="2" charset="0"/>
              </a:rPr>
            </a:br>
            <a:r>
              <a:rPr lang="en-US" sz="2800" dirty="0">
                <a:latin typeface="Helvetica" pitchFamily="2" charset="0"/>
              </a:rPr>
              <a:t>Health &amp; Welfare Council of Long Island (HWCLI)</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5" name="Picture 4">
            <a:extLst>
              <a:ext uri="{FF2B5EF4-FFF2-40B4-BE49-F238E27FC236}">
                <a16:creationId xmlns:a16="http://schemas.microsoft.com/office/drawing/2014/main" id="{F8CCC1C8-C5AD-F888-F0E3-6BCAC91B7764}"/>
              </a:ext>
            </a:extLst>
          </p:cNvPr>
          <p:cNvPicPr>
            <a:picLocks noChangeAspect="1"/>
          </p:cNvPicPr>
          <p:nvPr/>
        </p:nvPicPr>
        <p:blipFill>
          <a:blip r:embed="rId4"/>
          <a:stretch>
            <a:fillRect/>
          </a:stretch>
        </p:blipFill>
        <p:spPr>
          <a:xfrm>
            <a:off x="8742549" y="1796318"/>
            <a:ext cx="2554381" cy="2251639"/>
          </a:xfrm>
          <a:prstGeom prst="rect">
            <a:avLst/>
          </a:prstGeom>
        </p:spPr>
      </p:pic>
      <p:pic>
        <p:nvPicPr>
          <p:cNvPr id="2050" name="Picture 2">
            <a:extLst>
              <a:ext uri="{FF2B5EF4-FFF2-40B4-BE49-F238E27FC236}">
                <a16:creationId xmlns:a16="http://schemas.microsoft.com/office/drawing/2014/main" id="{8EDD18CA-4DB6-D681-D98C-C3BC7C373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070" y="2156665"/>
            <a:ext cx="4468346" cy="1772444"/>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75C24CA3-CD6D-F2AF-1B27-31806E320D2F}"/>
              </a:ext>
            </a:extLst>
          </p:cNvPr>
          <p:cNvSpPr txBox="1">
            <a:spLocks/>
          </p:cNvSpPr>
          <p:nvPr/>
        </p:nvSpPr>
        <p:spPr>
          <a:xfrm>
            <a:off x="895070" y="1393842"/>
            <a:ext cx="9199469" cy="6416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latin typeface="Helvetica" pitchFamily="2" charset="0"/>
              </a:rPr>
              <a:t>March LIHC Member Spotlight:</a:t>
            </a:r>
          </a:p>
        </p:txBody>
      </p:sp>
      <p:sp>
        <p:nvSpPr>
          <p:cNvPr id="3" name="Subtitle 2">
            <a:extLst>
              <a:ext uri="{FF2B5EF4-FFF2-40B4-BE49-F238E27FC236}">
                <a16:creationId xmlns:a16="http://schemas.microsoft.com/office/drawing/2014/main" id="{AB813A76-4699-4E6B-4FCC-D5868DAC4EF0}"/>
              </a:ext>
            </a:extLst>
          </p:cNvPr>
          <p:cNvSpPr txBox="1">
            <a:spLocks/>
          </p:cNvSpPr>
          <p:nvPr/>
        </p:nvSpPr>
        <p:spPr>
          <a:xfrm>
            <a:off x="5931072" y="388352"/>
            <a:ext cx="5234736" cy="6416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i="1" dirty="0">
                <a:solidFill>
                  <a:srgbClr val="FF0000"/>
                </a:solidFill>
                <a:latin typeface="Helvetica" pitchFamily="2" charset="0"/>
              </a:rPr>
              <a:t>For Lori’s slides and presentation, please view </a:t>
            </a:r>
            <a:r>
              <a:rPr lang="en-US" b="1" i="1" dirty="0">
                <a:solidFill>
                  <a:srgbClr val="FF0000"/>
                </a:solidFill>
                <a:latin typeface="Helvetica" pitchFamily="2" charset="0"/>
                <a:hlinkClick r:id="rId6"/>
              </a:rPr>
              <a:t>recording.</a:t>
            </a:r>
            <a:endParaRPr lang="en-US" b="1" i="1" dirty="0">
              <a:solidFill>
                <a:srgbClr val="FF0000"/>
              </a:solidFill>
              <a:latin typeface="Helvetica" pitchFamily="2" charset="0"/>
            </a:endParaRPr>
          </a:p>
        </p:txBody>
      </p:sp>
    </p:spTree>
    <p:extLst>
      <p:ext uri="{BB962C8B-B14F-4D97-AF65-F5344CB8AC3E}">
        <p14:creationId xmlns:p14="http://schemas.microsoft.com/office/powerpoint/2010/main" val="1875342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LIHC Updates</a:t>
            </a:r>
          </a:p>
        </p:txBody>
      </p:sp>
      <p:sp>
        <p:nvSpPr>
          <p:cNvPr id="7" name="Subtitle 2"/>
          <p:cNvSpPr txBox="1">
            <a:spLocks/>
          </p:cNvSpPr>
          <p:nvPr/>
        </p:nvSpPr>
        <p:spPr>
          <a:xfrm>
            <a:off x="950819" y="1423264"/>
            <a:ext cx="5019675" cy="44863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3200" b="1" dirty="0">
                <a:latin typeface="Helvetica" pitchFamily="2" charset="0"/>
              </a:rPr>
              <a:t>Core Clusters</a:t>
            </a:r>
            <a:endParaRPr lang="en-US" sz="2000" dirty="0">
              <a:latin typeface="Helvetica" pitchFamily="2" charset="0"/>
            </a:endParaRPr>
          </a:p>
          <a:p>
            <a:pPr marL="342900" indent="-342900" algn="l">
              <a:lnSpc>
                <a:spcPct val="100000"/>
              </a:lnSpc>
              <a:spcBef>
                <a:spcPts val="0"/>
              </a:spcBef>
              <a:buFont typeface="Arial" panose="020B0604020202020204" pitchFamily="34" charset="0"/>
              <a:buChar char="•"/>
            </a:pPr>
            <a:r>
              <a:rPr lang="en-US" sz="2000" dirty="0">
                <a:latin typeface="Helvetica" pitchFamily="2" charset="0"/>
              </a:rPr>
              <a:t>Mental Health</a:t>
            </a:r>
          </a:p>
          <a:p>
            <a:pPr marL="342900" indent="-342900" algn="l">
              <a:lnSpc>
                <a:spcPct val="100000"/>
              </a:lnSpc>
              <a:spcBef>
                <a:spcPts val="0"/>
              </a:spcBef>
              <a:buFont typeface="Arial" panose="020B0604020202020204" pitchFamily="34" charset="0"/>
              <a:buChar char="•"/>
            </a:pPr>
            <a:r>
              <a:rPr lang="en-US" sz="2000" dirty="0">
                <a:latin typeface="Helvetica" pitchFamily="2" charset="0"/>
              </a:rPr>
              <a:t>Chronic Disease</a:t>
            </a:r>
          </a:p>
          <a:p>
            <a:pPr marL="342900" indent="-342900" algn="l">
              <a:lnSpc>
                <a:spcPct val="100000"/>
              </a:lnSpc>
              <a:spcBef>
                <a:spcPts val="0"/>
              </a:spcBef>
              <a:buFont typeface="Arial" panose="020B0604020202020204" pitchFamily="34" charset="0"/>
              <a:buChar char="•"/>
            </a:pPr>
            <a:r>
              <a:rPr lang="en-US" sz="2000" dirty="0">
                <a:latin typeface="Helvetica" pitchFamily="2" charset="0"/>
              </a:rPr>
              <a:t>Cultural Competency/Health Literacy</a:t>
            </a:r>
            <a:br>
              <a:rPr lang="en-US" sz="2000" dirty="0">
                <a:latin typeface="Helvetica" pitchFamily="2" charset="0"/>
              </a:rPr>
            </a:br>
            <a:endParaRPr lang="en-US" sz="2000" dirty="0">
              <a:latin typeface="Helvetica" pitchFamily="2" charset="0"/>
            </a:endParaRPr>
          </a:p>
          <a:p>
            <a:pPr marL="342900" indent="-342900" algn="l">
              <a:lnSpc>
                <a:spcPct val="100000"/>
              </a:lnSpc>
              <a:spcBef>
                <a:spcPts val="0"/>
              </a:spcBef>
              <a:buFont typeface="Arial" panose="020B0604020202020204" pitchFamily="34" charset="0"/>
              <a:buChar char="•"/>
            </a:pPr>
            <a:r>
              <a:rPr lang="en-US" sz="2000" dirty="0">
                <a:latin typeface="Helvetica" pitchFamily="2" charset="0"/>
              </a:rPr>
              <a:t>April Cluster meetings to be scheduled after this meeting; Ramona Bielawski to reach out and coordinate</a:t>
            </a:r>
            <a:br>
              <a:rPr lang="en-US" sz="2000" dirty="0">
                <a:latin typeface="Helvetica" pitchFamily="2" charset="0"/>
              </a:rPr>
            </a:br>
            <a:endParaRPr lang="en-US" sz="2000" dirty="0">
              <a:latin typeface="Helvetica" pitchFamily="2" charset="0"/>
            </a:endParaRPr>
          </a:p>
          <a:p>
            <a:pPr marL="342900" indent="-342900" algn="l">
              <a:lnSpc>
                <a:spcPct val="100000"/>
              </a:lnSpc>
              <a:spcBef>
                <a:spcPts val="0"/>
              </a:spcBef>
              <a:buFont typeface="Arial" panose="020B0604020202020204" pitchFamily="34" charset="0"/>
              <a:buChar char="•"/>
            </a:pPr>
            <a:r>
              <a:rPr lang="en-US" sz="2000" dirty="0">
                <a:latin typeface="Helvetica" pitchFamily="2" charset="0"/>
              </a:rPr>
              <a:t>Interested in joining a cluster? Email </a:t>
            </a:r>
            <a:r>
              <a:rPr lang="en-US" sz="2000" dirty="0">
                <a:latin typeface="Helvetica" pitchFamily="2" charset="0"/>
                <a:hlinkClick r:id="rId3"/>
              </a:rPr>
              <a:t>boliveri@nshc.org</a:t>
            </a:r>
            <a:r>
              <a:rPr lang="en-US" sz="2000" dirty="0">
                <a:latin typeface="Helvetica" pitchFamily="2" charset="0"/>
              </a:rPr>
              <a:t> and you will be added to the list!</a:t>
            </a:r>
          </a:p>
          <a:p>
            <a:pPr marL="800100" lvl="1" indent="-342900" algn="l">
              <a:lnSpc>
                <a:spcPct val="100000"/>
              </a:lnSpc>
              <a:spcBef>
                <a:spcPts val="0"/>
              </a:spcBef>
              <a:buFont typeface="Arial" panose="020B0604020202020204" pitchFamily="34" charset="0"/>
              <a:buChar char="•"/>
            </a:pPr>
            <a:endParaRPr lang="en-US" dirty="0">
              <a:latin typeface="Helvetica" pitchFamily="2" charset="0"/>
            </a:endParaRPr>
          </a:p>
          <a:p>
            <a:pPr marL="342900" indent="-342900" algn="l">
              <a:lnSpc>
                <a:spcPct val="100000"/>
              </a:lnSpc>
              <a:spcBef>
                <a:spcPts val="0"/>
              </a:spcBef>
              <a:buFont typeface="Arial" panose="020B0604020202020204" pitchFamily="34" charset="0"/>
              <a:buChar char="•"/>
            </a:pPr>
            <a:endParaRPr lang="en-US" dirty="0">
              <a:latin typeface="Helvetica" pitchFamily="2" charset="0"/>
            </a:endParaRP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5" name="Picture 4" descr="A blue and white logo&#10;&#10;Description automatically generated">
            <a:extLst>
              <a:ext uri="{FF2B5EF4-FFF2-40B4-BE49-F238E27FC236}">
                <a16:creationId xmlns:a16="http://schemas.microsoft.com/office/drawing/2014/main" id="{34A25124-20A2-708D-EBE3-BC67E0BB96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1412" y="1423264"/>
            <a:ext cx="3979769" cy="3336232"/>
          </a:xfrm>
          <a:prstGeom prst="rect">
            <a:avLst/>
          </a:prstGeom>
        </p:spPr>
      </p:pic>
    </p:spTree>
    <p:extLst>
      <p:ext uri="{BB962C8B-B14F-4D97-AF65-F5344CB8AC3E}">
        <p14:creationId xmlns:p14="http://schemas.microsoft.com/office/powerpoint/2010/main" val="460744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LIHC Updates</a:t>
            </a:r>
          </a:p>
        </p:txBody>
      </p:sp>
      <p:sp>
        <p:nvSpPr>
          <p:cNvPr id="7" name="Subtitle 2"/>
          <p:cNvSpPr txBox="1">
            <a:spLocks/>
          </p:cNvSpPr>
          <p:nvPr/>
        </p:nvSpPr>
        <p:spPr>
          <a:xfrm>
            <a:off x="950819" y="1597429"/>
            <a:ext cx="6978777" cy="948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b="1" dirty="0">
                <a:latin typeface="Helvetica" pitchFamily="2" charset="0"/>
              </a:rPr>
              <a:t>Community Service Society (CSS) Keep Long Island Covered (KLIC) Grant </a:t>
            </a:r>
            <a:r>
              <a:rPr lang="en-US" b="1" i="1" dirty="0">
                <a:latin typeface="Helvetica" pitchFamily="2" charset="0"/>
              </a:rPr>
              <a:t>Final Update</a:t>
            </a:r>
          </a:p>
          <a:p>
            <a:pPr algn="l">
              <a:lnSpc>
                <a:spcPct val="100000"/>
              </a:lnSpc>
              <a:spcBef>
                <a:spcPts val="0"/>
              </a:spcBef>
            </a:pPr>
            <a:endParaRPr lang="en-US" b="1" dirty="0">
              <a:latin typeface="Helvetica" pitchFamily="2" charset="0"/>
            </a:endParaRPr>
          </a:p>
          <a:p>
            <a:pPr algn="l">
              <a:lnSpc>
                <a:spcPct val="100000"/>
              </a:lnSpc>
              <a:spcBef>
                <a:spcPts val="0"/>
              </a:spcBef>
            </a:pPr>
            <a:endParaRPr lang="en-US" dirty="0">
              <a:latin typeface="Helvetica" pitchFamily="2" charset="0"/>
            </a:endParaRPr>
          </a:p>
          <a:p>
            <a:pPr algn="l">
              <a:lnSpc>
                <a:spcPct val="100000"/>
              </a:lnSpc>
              <a:spcBef>
                <a:spcPts val="0"/>
              </a:spcBef>
            </a:pPr>
            <a:endParaRPr lang="en-US" dirty="0">
              <a:latin typeface="Helvetica" pitchFamily="2" charset="0"/>
            </a:endParaRPr>
          </a:p>
          <a:p>
            <a:pPr algn="l">
              <a:lnSpc>
                <a:spcPct val="100000"/>
              </a:lnSpc>
              <a:spcBef>
                <a:spcPts val="0"/>
              </a:spcBef>
            </a:pPr>
            <a:endParaRPr lang="en-US" b="1" dirty="0">
              <a:latin typeface="Helvetica" pitchFamily="2" charset="0"/>
            </a:endParaRPr>
          </a:p>
          <a:p>
            <a:pPr algn="l">
              <a:lnSpc>
                <a:spcPct val="100000"/>
              </a:lnSpc>
              <a:spcBef>
                <a:spcPts val="0"/>
              </a:spcBef>
            </a:pPr>
            <a:endParaRPr lang="en-US" dirty="0">
              <a:latin typeface="Helvetica" pitchFamily="2" charset="0"/>
            </a:endParaRP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Francesca Damm">
            <a:extLst>
              <a:ext uri="{FF2B5EF4-FFF2-40B4-BE49-F238E27FC236}">
                <a16:creationId xmlns:a16="http://schemas.microsoft.com/office/drawing/2014/main" id="{D41AE5E3-F68D-25CE-EDC6-F1655051B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948" y="292312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1525" y="2733961"/>
            <a:ext cx="2225814" cy="2881313"/>
          </a:xfrm>
          <a:prstGeom prst="rect">
            <a:avLst/>
          </a:prstGeom>
        </p:spPr>
      </p:pic>
      <p:pic>
        <p:nvPicPr>
          <p:cNvPr id="11" name="Picture 10" descr="A blue umbrella with a map and text&#10;&#10;Description automatically generated">
            <a:extLst>
              <a:ext uri="{FF2B5EF4-FFF2-40B4-BE49-F238E27FC236}">
                <a16:creationId xmlns:a16="http://schemas.microsoft.com/office/drawing/2014/main" id="{5234BDA7-6A38-F3B4-253C-4ABDACE6F6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1525" y="353747"/>
            <a:ext cx="2229656" cy="2229656"/>
          </a:xfrm>
          <a:prstGeom prst="rect">
            <a:avLst/>
          </a:prstGeom>
        </p:spPr>
      </p:pic>
      <p:pic>
        <p:nvPicPr>
          <p:cNvPr id="3076" name="Picture 4" descr="Scholarship Opportunities">
            <a:extLst>
              <a:ext uri="{FF2B5EF4-FFF2-40B4-BE49-F238E27FC236}">
                <a16:creationId xmlns:a16="http://schemas.microsoft.com/office/drawing/2014/main" id="{E6EDD95C-F3F6-4509-2A0C-C5D097741F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9119" y="4098577"/>
            <a:ext cx="2907928" cy="834515"/>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1F438B78-6D41-3977-DA64-8BE59D9478FE}"/>
              </a:ext>
            </a:extLst>
          </p:cNvPr>
          <p:cNvSpPr txBox="1">
            <a:spLocks/>
          </p:cNvSpPr>
          <p:nvPr/>
        </p:nvSpPr>
        <p:spPr>
          <a:xfrm>
            <a:off x="3077179" y="2840746"/>
            <a:ext cx="5327233" cy="12278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dirty="0">
                <a:latin typeface="Helvetica" pitchFamily="2" charset="0"/>
              </a:rPr>
              <a:t>By Francesca Damm, Program Director, Health Insurance Programs, Nassau-Suffolk Hospital Council</a:t>
            </a:r>
          </a:p>
          <a:p>
            <a:pPr algn="l">
              <a:lnSpc>
                <a:spcPct val="100000"/>
              </a:lnSpc>
              <a:spcBef>
                <a:spcPts val="0"/>
              </a:spcBef>
            </a:pPr>
            <a:endParaRPr lang="en-US" dirty="0">
              <a:latin typeface="Helvetica" pitchFamily="2" charset="0"/>
            </a:endParaRPr>
          </a:p>
          <a:p>
            <a:pPr algn="l">
              <a:lnSpc>
                <a:spcPct val="100000"/>
              </a:lnSpc>
              <a:spcBef>
                <a:spcPts val="0"/>
              </a:spcBef>
            </a:pPr>
            <a:endParaRPr lang="en-US" b="1" dirty="0">
              <a:latin typeface="Helvetica" pitchFamily="2" charset="0"/>
            </a:endParaRPr>
          </a:p>
          <a:p>
            <a:pPr algn="l">
              <a:lnSpc>
                <a:spcPct val="100000"/>
              </a:lnSpc>
              <a:spcBef>
                <a:spcPts val="0"/>
              </a:spcBef>
            </a:pPr>
            <a:endParaRPr lang="en-US" dirty="0">
              <a:latin typeface="Helvetica" pitchFamily="2" charset="0"/>
            </a:endParaRPr>
          </a:p>
        </p:txBody>
      </p:sp>
    </p:spTree>
    <p:extLst>
      <p:ext uri="{BB962C8B-B14F-4D97-AF65-F5344CB8AC3E}">
        <p14:creationId xmlns:p14="http://schemas.microsoft.com/office/powerpoint/2010/main" val="3426623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8DB7193-8A4D-3A39-725E-6B762FA7FB6F}"/>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63044C3-0901-157E-E3B9-6B8C19299278}"/>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72F2825-4D17-5CAB-BBDE-81D2B5C885D3}"/>
              </a:ext>
            </a:extLst>
          </p:cNvPr>
          <p:cNvSpPr txBox="1"/>
          <p:nvPr/>
        </p:nvSpPr>
        <p:spPr>
          <a:xfrm>
            <a:off x="950819" y="395544"/>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LIHC Updates</a:t>
            </a:r>
          </a:p>
        </p:txBody>
      </p:sp>
      <p:sp>
        <p:nvSpPr>
          <p:cNvPr id="7" name="Subtitle 2">
            <a:extLst>
              <a:ext uri="{FF2B5EF4-FFF2-40B4-BE49-F238E27FC236}">
                <a16:creationId xmlns:a16="http://schemas.microsoft.com/office/drawing/2014/main" id="{10B0EB13-9F63-BC2D-DC28-B9ED89F687E1}"/>
              </a:ext>
            </a:extLst>
          </p:cNvPr>
          <p:cNvSpPr txBox="1">
            <a:spLocks/>
          </p:cNvSpPr>
          <p:nvPr/>
        </p:nvSpPr>
        <p:spPr>
          <a:xfrm>
            <a:off x="950819" y="1462290"/>
            <a:ext cx="7588063" cy="9357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b="1" dirty="0">
                <a:latin typeface="Helvetica" pitchFamily="2" charset="0"/>
              </a:rPr>
              <a:t>Community Service Society (CSS) Keep Long Island Covered (KLIC) Grant </a:t>
            </a:r>
            <a:r>
              <a:rPr lang="en-US" b="1" i="1" dirty="0">
                <a:latin typeface="Helvetica" pitchFamily="2" charset="0"/>
              </a:rPr>
              <a:t>Final Update</a:t>
            </a:r>
          </a:p>
        </p:txBody>
      </p:sp>
      <p:sp>
        <p:nvSpPr>
          <p:cNvPr id="9" name="Rectangle 8">
            <a:extLst>
              <a:ext uri="{FF2B5EF4-FFF2-40B4-BE49-F238E27FC236}">
                <a16:creationId xmlns:a16="http://schemas.microsoft.com/office/drawing/2014/main" id="{B15FDFE2-7013-C176-1A09-E215FF99A272}"/>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7AF3BE0-9B48-AB78-0658-E343A0958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11" name="Picture 10" descr="A blue umbrella with a map and text&#10;&#10;Description automatically generated">
            <a:extLst>
              <a:ext uri="{FF2B5EF4-FFF2-40B4-BE49-F238E27FC236}">
                <a16:creationId xmlns:a16="http://schemas.microsoft.com/office/drawing/2014/main" id="{29DE44E2-8D7C-9E1A-D874-BED358B9F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525" y="353747"/>
            <a:ext cx="2229656" cy="2229656"/>
          </a:xfrm>
          <a:prstGeom prst="rect">
            <a:avLst/>
          </a:prstGeom>
        </p:spPr>
      </p:pic>
      <p:sp>
        <p:nvSpPr>
          <p:cNvPr id="5" name="Subtitle 2">
            <a:extLst>
              <a:ext uri="{FF2B5EF4-FFF2-40B4-BE49-F238E27FC236}">
                <a16:creationId xmlns:a16="http://schemas.microsoft.com/office/drawing/2014/main" id="{E47DA3DD-5234-AC1D-7517-56FDEC7F3EAB}"/>
              </a:ext>
            </a:extLst>
          </p:cNvPr>
          <p:cNvSpPr txBox="1">
            <a:spLocks/>
          </p:cNvSpPr>
          <p:nvPr/>
        </p:nvSpPr>
        <p:spPr>
          <a:xfrm>
            <a:off x="950819" y="2548630"/>
            <a:ext cx="10734675" cy="32036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a:spcBef>
                <a:spcPts val="0"/>
              </a:spcBef>
              <a:spcAft>
                <a:spcPts val="600"/>
              </a:spcAft>
              <a:buFont typeface="Arial" panose="020B0604020202020204" pitchFamily="34" charset="0"/>
              <a:buChar char="•"/>
            </a:pPr>
            <a:r>
              <a:rPr lang="en-US" sz="1600" dirty="0">
                <a:effectLst/>
                <a:latin typeface="Helvetica" pitchFamily="2" charset="0"/>
                <a:ea typeface="Times New Roman" panose="02020603050405020304" pitchFamily="18" charset="0"/>
              </a:rPr>
              <a:t>Thank you to our members of the Long Island Health Collaborative!</a:t>
            </a:r>
            <a:endParaRPr lang="en-US" sz="1600" dirty="0">
              <a:effectLst/>
              <a:latin typeface="Helvetica" pitchFamily="2" charset="0"/>
              <a:ea typeface="Calibri" panose="020F0502020204030204" pitchFamily="34" charset="0"/>
            </a:endParaRPr>
          </a:p>
          <a:p>
            <a:pPr marL="285750" marR="0" lvl="0" indent="-285750" algn="l">
              <a:spcBef>
                <a:spcPts val="0"/>
              </a:spcBef>
              <a:spcAft>
                <a:spcPts val="600"/>
              </a:spcAft>
              <a:buFont typeface="Arial" panose="020B0604020202020204" pitchFamily="34" charset="0"/>
              <a:buChar char="•"/>
            </a:pPr>
            <a:r>
              <a:rPr lang="en-US" sz="1600" dirty="0">
                <a:effectLst/>
                <a:latin typeface="Helvetica" pitchFamily="2" charset="0"/>
                <a:ea typeface="Times New Roman" panose="02020603050405020304" pitchFamily="18" charset="0"/>
              </a:rPr>
              <a:t>Our outreach efforts helped us reach 1.5 million people on average per month. Efforts included social media posts, newsletters, flyer distributions, public transit campaigns, radio advertisements, print ads and blog posts. </a:t>
            </a:r>
            <a:endParaRPr lang="en-US" sz="1600" dirty="0">
              <a:effectLst/>
              <a:latin typeface="Helvetica" pitchFamily="2" charset="0"/>
              <a:ea typeface="Calibri" panose="020F0502020204030204" pitchFamily="34" charset="0"/>
            </a:endParaRPr>
          </a:p>
          <a:p>
            <a:pPr marL="285750" marR="0" lvl="0" indent="-285750" algn="l">
              <a:spcBef>
                <a:spcPts val="0"/>
              </a:spcBef>
              <a:spcAft>
                <a:spcPts val="600"/>
              </a:spcAft>
              <a:buFont typeface="Arial" panose="020B0604020202020204" pitchFamily="34" charset="0"/>
              <a:buChar char="•"/>
            </a:pPr>
            <a:r>
              <a:rPr lang="en-US" sz="1600" dirty="0">
                <a:effectLst/>
                <a:latin typeface="Helvetica" pitchFamily="2" charset="0"/>
                <a:ea typeface="Times New Roman" panose="02020603050405020304" pitchFamily="18" charset="0"/>
              </a:rPr>
              <a:t>Nassau Suffolk Hospital Council successfully assisted 1600+ Long Islanders in retaining their health insurance coverage since the start of this grant. </a:t>
            </a:r>
            <a:endParaRPr lang="en-US" sz="1600" dirty="0">
              <a:effectLst/>
              <a:latin typeface="Helvetica" pitchFamily="2" charset="0"/>
              <a:ea typeface="Calibri" panose="020F0502020204030204" pitchFamily="34" charset="0"/>
            </a:endParaRPr>
          </a:p>
          <a:p>
            <a:pPr marL="285750" marR="0" lvl="0" indent="-285750" algn="l">
              <a:spcBef>
                <a:spcPts val="0"/>
              </a:spcBef>
              <a:spcAft>
                <a:spcPts val="600"/>
              </a:spcAft>
              <a:buFont typeface="Arial" panose="020B0604020202020204" pitchFamily="34" charset="0"/>
              <a:buChar char="•"/>
            </a:pPr>
            <a:r>
              <a:rPr lang="en-US" sz="1600" b="1" dirty="0">
                <a:effectLst/>
                <a:latin typeface="Helvetica" pitchFamily="2" charset="0"/>
                <a:ea typeface="Times New Roman" panose="02020603050405020304" pitchFamily="18" charset="0"/>
              </a:rPr>
              <a:t>What other assistance does Nassau Suffolk Hospital Council provide?</a:t>
            </a:r>
            <a:endParaRPr lang="en-US" sz="1600" b="1" dirty="0">
              <a:effectLst/>
              <a:latin typeface="Helvetica" pitchFamily="2" charset="0"/>
              <a:ea typeface="Calibri" panose="020F0502020204030204" pitchFamily="34" charset="0"/>
            </a:endParaRPr>
          </a:p>
          <a:p>
            <a:pPr marL="742950" marR="0" lvl="1" indent="-285750" algn="l">
              <a:spcBef>
                <a:spcPts val="0"/>
              </a:spcBef>
              <a:spcAft>
                <a:spcPts val="600"/>
              </a:spcAft>
              <a:buFont typeface="Wingdings" panose="05000000000000000000" pitchFamily="2" charset="2"/>
              <a:buChar char="Ø"/>
            </a:pPr>
            <a:r>
              <a:rPr lang="en-US" sz="1600" dirty="0">
                <a:effectLst/>
                <a:latin typeface="Helvetica" pitchFamily="2" charset="0"/>
                <a:ea typeface="Times New Roman" panose="02020603050405020304" pitchFamily="18" charset="0"/>
              </a:rPr>
              <a:t>FE-ABD is a New York State-sponsored public health insurance application assistance program for people who are aged, blind, or disabled. We educate and assist New Yorkers with enrolling in and using public health insurance programs.</a:t>
            </a:r>
            <a:endParaRPr lang="en-US" sz="1600" dirty="0">
              <a:effectLst/>
              <a:latin typeface="Helvetica" pitchFamily="2" charset="0"/>
              <a:ea typeface="Calibri" panose="020F0502020204030204" pitchFamily="34" charset="0"/>
            </a:endParaRPr>
          </a:p>
          <a:p>
            <a:pPr marL="742950" marR="0" lvl="1" indent="-285750" algn="l">
              <a:spcBef>
                <a:spcPts val="0"/>
              </a:spcBef>
              <a:spcAft>
                <a:spcPts val="600"/>
              </a:spcAft>
              <a:buFont typeface="Wingdings" panose="05000000000000000000" pitchFamily="2" charset="2"/>
              <a:buChar char="Ø"/>
            </a:pPr>
            <a:r>
              <a:rPr lang="en-US" sz="1600" dirty="0">
                <a:effectLst/>
                <a:latin typeface="Helvetica" pitchFamily="2" charset="0"/>
                <a:ea typeface="Times New Roman" panose="02020603050405020304" pitchFamily="18" charset="0"/>
              </a:rPr>
              <a:t>We are Community Health Advocates. We help New Yorkers navigate the complex health care system by providing individual assistance, outreach, and education to communities throughout New York State.</a:t>
            </a:r>
            <a:endParaRPr lang="en-US" sz="1600" dirty="0">
              <a:effectLst/>
              <a:latin typeface="Helvetica" pitchFamily="2" charset="0"/>
              <a:ea typeface="Calibri" panose="020F0502020204030204" pitchFamily="34" charset="0"/>
            </a:endParaRPr>
          </a:p>
          <a:p>
            <a:pPr algn="l">
              <a:lnSpc>
                <a:spcPct val="100000"/>
              </a:lnSpc>
              <a:spcBef>
                <a:spcPts val="0"/>
              </a:spcBef>
            </a:pPr>
            <a:endParaRPr lang="en-US" b="1" i="1" dirty="0">
              <a:latin typeface="Helvetica" pitchFamily="2" charset="0"/>
            </a:endParaRPr>
          </a:p>
          <a:p>
            <a:pPr algn="l">
              <a:lnSpc>
                <a:spcPct val="100000"/>
              </a:lnSpc>
              <a:spcBef>
                <a:spcPts val="0"/>
              </a:spcBef>
            </a:pPr>
            <a:endParaRPr lang="en-US" b="1" i="1" dirty="0">
              <a:latin typeface="Helvetica" pitchFamily="2" charset="0"/>
            </a:endParaRPr>
          </a:p>
          <a:p>
            <a:pPr algn="l">
              <a:lnSpc>
                <a:spcPct val="100000"/>
              </a:lnSpc>
              <a:spcBef>
                <a:spcPts val="0"/>
              </a:spcBef>
            </a:pPr>
            <a:endParaRPr lang="en-US" b="1" i="1" dirty="0">
              <a:latin typeface="Helvetica" pitchFamily="2" charset="0"/>
            </a:endParaRPr>
          </a:p>
          <a:p>
            <a:pPr algn="l">
              <a:lnSpc>
                <a:spcPct val="100000"/>
              </a:lnSpc>
              <a:spcBef>
                <a:spcPts val="0"/>
              </a:spcBef>
            </a:pPr>
            <a:endParaRPr lang="en-US" b="1" dirty="0">
              <a:latin typeface="Helvetica" pitchFamily="2" charset="0"/>
            </a:endParaRPr>
          </a:p>
          <a:p>
            <a:pPr algn="l">
              <a:lnSpc>
                <a:spcPct val="100000"/>
              </a:lnSpc>
              <a:spcBef>
                <a:spcPts val="0"/>
              </a:spcBef>
            </a:pPr>
            <a:endParaRPr lang="en-US" dirty="0">
              <a:latin typeface="Helvetica" pitchFamily="2" charset="0"/>
            </a:endParaRPr>
          </a:p>
          <a:p>
            <a:pPr algn="l">
              <a:lnSpc>
                <a:spcPct val="100000"/>
              </a:lnSpc>
              <a:spcBef>
                <a:spcPts val="0"/>
              </a:spcBef>
            </a:pPr>
            <a:endParaRPr lang="en-US" dirty="0">
              <a:latin typeface="Helvetica" pitchFamily="2" charset="0"/>
            </a:endParaRPr>
          </a:p>
          <a:p>
            <a:pPr algn="l">
              <a:lnSpc>
                <a:spcPct val="100000"/>
              </a:lnSpc>
              <a:spcBef>
                <a:spcPts val="0"/>
              </a:spcBef>
            </a:pPr>
            <a:endParaRPr lang="en-US" b="1" dirty="0">
              <a:latin typeface="Helvetica" pitchFamily="2" charset="0"/>
            </a:endParaRPr>
          </a:p>
          <a:p>
            <a:pPr algn="l">
              <a:lnSpc>
                <a:spcPct val="100000"/>
              </a:lnSpc>
              <a:spcBef>
                <a:spcPts val="0"/>
              </a:spcBef>
            </a:pPr>
            <a:endParaRPr lang="en-US" dirty="0">
              <a:latin typeface="Helvetica" pitchFamily="2" charset="0"/>
            </a:endParaRPr>
          </a:p>
        </p:txBody>
      </p:sp>
    </p:spTree>
    <p:extLst>
      <p:ext uri="{BB962C8B-B14F-4D97-AF65-F5344CB8AC3E}">
        <p14:creationId xmlns:p14="http://schemas.microsoft.com/office/powerpoint/2010/main" val="1288910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EED47E-908F-38ED-D66C-86A4D43E6EF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608A3F1-8B08-AEA4-6F1A-2B301F973E2B}"/>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E60DBE1-EE3F-5A0D-32AF-A2DF3F6D34EB}"/>
              </a:ext>
            </a:extLst>
          </p:cNvPr>
          <p:cNvSpPr txBox="1"/>
          <p:nvPr/>
        </p:nvSpPr>
        <p:spPr>
          <a:xfrm>
            <a:off x="950819" y="395544"/>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LIHC Updates</a:t>
            </a:r>
          </a:p>
        </p:txBody>
      </p:sp>
      <p:sp>
        <p:nvSpPr>
          <p:cNvPr id="7" name="Subtitle 2">
            <a:extLst>
              <a:ext uri="{FF2B5EF4-FFF2-40B4-BE49-F238E27FC236}">
                <a16:creationId xmlns:a16="http://schemas.microsoft.com/office/drawing/2014/main" id="{C0A8D636-F50B-7EB2-1C08-AE732E32E3F7}"/>
              </a:ext>
            </a:extLst>
          </p:cNvPr>
          <p:cNvSpPr txBox="1">
            <a:spLocks/>
          </p:cNvSpPr>
          <p:nvPr/>
        </p:nvSpPr>
        <p:spPr>
          <a:xfrm>
            <a:off x="6096000" y="637853"/>
            <a:ext cx="10290362" cy="9357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latin typeface="Helvetica" pitchFamily="2" charset="0"/>
              </a:rPr>
              <a:t>NYS Prevention Agenda Updates</a:t>
            </a:r>
            <a:endParaRPr lang="en-US" sz="2800" b="1" i="1" dirty="0">
              <a:latin typeface="Helvetica" pitchFamily="2" charset="0"/>
            </a:endParaRPr>
          </a:p>
        </p:txBody>
      </p:sp>
      <p:sp>
        <p:nvSpPr>
          <p:cNvPr id="9" name="Rectangle 8">
            <a:extLst>
              <a:ext uri="{FF2B5EF4-FFF2-40B4-BE49-F238E27FC236}">
                <a16:creationId xmlns:a16="http://schemas.microsoft.com/office/drawing/2014/main" id="{4F8303A7-68D2-E8D6-D314-F4B8A677CD1B}"/>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654E6FB-36F4-FB3F-10FE-9A98F60B5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5" name="Subtitle 2">
            <a:extLst>
              <a:ext uri="{FF2B5EF4-FFF2-40B4-BE49-F238E27FC236}">
                <a16:creationId xmlns:a16="http://schemas.microsoft.com/office/drawing/2014/main" id="{A5E1AED3-6AEA-8D37-DFB7-D80CA554270C}"/>
              </a:ext>
            </a:extLst>
          </p:cNvPr>
          <p:cNvSpPr txBox="1">
            <a:spLocks/>
          </p:cNvSpPr>
          <p:nvPr/>
        </p:nvSpPr>
        <p:spPr>
          <a:xfrm>
            <a:off x="950819" y="1257318"/>
            <a:ext cx="10734675" cy="4494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a:spcBef>
                <a:spcPts val="0"/>
              </a:spcBef>
              <a:spcAft>
                <a:spcPts val="600"/>
              </a:spcAft>
              <a:buFont typeface="Arial" panose="020B0604020202020204" pitchFamily="34" charset="0"/>
              <a:buChar char="•"/>
            </a:pPr>
            <a:r>
              <a:rPr lang="en-US" sz="1800" dirty="0">
                <a:effectLst/>
                <a:latin typeface="Helvetica" pitchFamily="2" charset="0"/>
                <a:ea typeface="Times New Roman" panose="02020603050405020304" pitchFamily="18" charset="0"/>
              </a:rPr>
              <a:t>Next 6-year cycle: 2025-2030</a:t>
            </a:r>
          </a:p>
          <a:p>
            <a:pPr marL="742950" lvl="1" indent="-285750" algn="l">
              <a:spcBef>
                <a:spcPts val="0"/>
              </a:spcBef>
              <a:spcAft>
                <a:spcPts val="600"/>
              </a:spcAft>
              <a:buFont typeface="Arial" panose="020B0604020202020204" pitchFamily="34" charset="0"/>
              <a:buChar char="•"/>
            </a:pPr>
            <a:r>
              <a:rPr lang="en-US" sz="1600" dirty="0">
                <a:latin typeface="Helvetica" pitchFamily="2" charset="0"/>
                <a:ea typeface="Times New Roman" panose="02020603050405020304" pitchFamily="18" charset="0"/>
              </a:rPr>
              <a:t>Most states moving away from disease-based priorities</a:t>
            </a:r>
          </a:p>
          <a:p>
            <a:pPr marL="742950" lvl="1" indent="-285750" algn="l">
              <a:spcBef>
                <a:spcPts val="0"/>
              </a:spcBef>
              <a:spcAft>
                <a:spcPts val="600"/>
              </a:spcAft>
              <a:buFont typeface="Arial" panose="020B0604020202020204" pitchFamily="34" charset="0"/>
              <a:buChar char="•"/>
            </a:pPr>
            <a:r>
              <a:rPr lang="en-US" sz="1600" dirty="0">
                <a:effectLst/>
                <a:latin typeface="Helvetica" pitchFamily="2" charset="0"/>
                <a:ea typeface="Times New Roman" panose="02020603050405020304" pitchFamily="18" charset="0"/>
              </a:rPr>
              <a:t>Shiftin</a:t>
            </a:r>
            <a:r>
              <a:rPr lang="en-US" sz="1600" dirty="0">
                <a:latin typeface="Helvetica" pitchFamily="2" charset="0"/>
                <a:ea typeface="Times New Roman" panose="02020603050405020304" pitchFamily="18" charset="0"/>
              </a:rPr>
              <a:t>g toward an SDOH model</a:t>
            </a:r>
          </a:p>
          <a:p>
            <a:pPr marL="742950" lvl="1" indent="-285750" algn="l">
              <a:spcBef>
                <a:spcPts val="0"/>
              </a:spcBef>
              <a:spcAft>
                <a:spcPts val="600"/>
              </a:spcAft>
              <a:buFont typeface="Arial" panose="020B0604020202020204" pitchFamily="34" charset="0"/>
              <a:buChar char="•"/>
            </a:pPr>
            <a:r>
              <a:rPr lang="en-US" sz="1600" dirty="0">
                <a:effectLst/>
                <a:latin typeface="Helvetica" pitchFamily="2" charset="0"/>
                <a:ea typeface="Times New Roman" panose="02020603050405020304" pitchFamily="18" charset="0"/>
              </a:rPr>
              <a:t>NYS 2 frameworks proposed:</a:t>
            </a:r>
          </a:p>
          <a:p>
            <a:pPr marL="1200150" lvl="2" indent="-285750" algn="l">
              <a:spcBef>
                <a:spcPts val="0"/>
              </a:spcBef>
              <a:spcAft>
                <a:spcPts val="600"/>
              </a:spcAft>
              <a:buFont typeface="Arial" panose="020B0604020202020204" pitchFamily="34" charset="0"/>
              <a:buChar char="•"/>
            </a:pPr>
            <a:r>
              <a:rPr lang="en-US" sz="1400" dirty="0">
                <a:latin typeface="Helvetica" pitchFamily="2" charset="0"/>
                <a:ea typeface="Times New Roman" panose="02020603050405020304" pitchFamily="18" charset="0"/>
              </a:rPr>
              <a:t>Current format with added topic of SDOHs</a:t>
            </a:r>
          </a:p>
          <a:p>
            <a:pPr marL="1200150" lvl="2" indent="-285750" algn="l">
              <a:spcBef>
                <a:spcPts val="0"/>
              </a:spcBef>
              <a:spcAft>
                <a:spcPts val="600"/>
              </a:spcAft>
              <a:buFont typeface="Arial" panose="020B0604020202020204" pitchFamily="34" charset="0"/>
              <a:buChar char="•"/>
            </a:pPr>
            <a:r>
              <a:rPr lang="en-US" sz="1400" dirty="0">
                <a:effectLst/>
                <a:latin typeface="Helvetica" pitchFamily="2" charset="0"/>
                <a:ea typeface="Times New Roman" panose="02020603050405020304" pitchFamily="18" charset="0"/>
              </a:rPr>
              <a:t>Following Healthy People 2030 SDOH domains, strong emphasis on SDOH factors</a:t>
            </a:r>
          </a:p>
          <a:p>
            <a:pPr marL="285750" marR="0" lvl="0" indent="-285750" algn="l">
              <a:spcBef>
                <a:spcPts val="0"/>
              </a:spcBef>
              <a:spcAft>
                <a:spcPts val="600"/>
              </a:spcAft>
              <a:buFont typeface="Arial" panose="020B0604020202020204" pitchFamily="34" charset="0"/>
              <a:buChar char="•"/>
            </a:pPr>
            <a:r>
              <a:rPr lang="en-US" sz="1800" dirty="0">
                <a:effectLst/>
                <a:latin typeface="Helvetica" pitchFamily="2" charset="0"/>
                <a:ea typeface="Times New Roman" panose="02020603050405020304" pitchFamily="18" charset="0"/>
              </a:rPr>
              <a:t>Ad Hoc Committee to Support the NYS Prevention Agenda (PA)</a:t>
            </a:r>
          </a:p>
          <a:p>
            <a:pPr marL="742950" lvl="1" indent="-285750" algn="l">
              <a:spcBef>
                <a:spcPts val="0"/>
              </a:spcBef>
              <a:spcAft>
                <a:spcPts val="600"/>
              </a:spcAft>
              <a:buFont typeface="Arial" panose="020B0604020202020204" pitchFamily="34" charset="0"/>
              <a:buChar char="•"/>
            </a:pPr>
            <a:r>
              <a:rPr lang="en-US" sz="1600" dirty="0">
                <a:latin typeface="Helvetica" pitchFamily="2" charset="0"/>
                <a:ea typeface="Times New Roman" panose="02020603050405020304" pitchFamily="18" charset="0"/>
              </a:rPr>
              <a:t>Consultation body for the PA</a:t>
            </a:r>
          </a:p>
          <a:p>
            <a:pPr marL="742950" lvl="1" indent="-285750" algn="l">
              <a:spcBef>
                <a:spcPts val="0"/>
              </a:spcBef>
              <a:spcAft>
                <a:spcPts val="600"/>
              </a:spcAft>
              <a:buFont typeface="Arial" panose="020B0604020202020204" pitchFamily="34" charset="0"/>
              <a:buChar char="•"/>
            </a:pPr>
            <a:r>
              <a:rPr lang="en-US" sz="1600" dirty="0">
                <a:latin typeface="Helvetica" pitchFamily="2" charset="0"/>
                <a:ea typeface="Times New Roman" panose="02020603050405020304" pitchFamily="18" charset="0"/>
              </a:rPr>
              <a:t>Survey sent to stakeholders to inform prioritization/topics; findings to be presented at next Public Health and Planning Council (PHPC) meeting in mid-April, followed by feedback session</a:t>
            </a:r>
          </a:p>
          <a:p>
            <a:pPr marL="742950" lvl="1" indent="-285750" algn="l">
              <a:spcBef>
                <a:spcPts val="0"/>
              </a:spcBef>
              <a:spcAft>
                <a:spcPts val="600"/>
              </a:spcAft>
              <a:buFont typeface="Arial" panose="020B0604020202020204" pitchFamily="34" charset="0"/>
              <a:buChar char="•"/>
            </a:pPr>
            <a:r>
              <a:rPr lang="en-US" sz="1600" dirty="0">
                <a:latin typeface="Helvetica" pitchFamily="2" charset="0"/>
                <a:ea typeface="Times New Roman" panose="02020603050405020304" pitchFamily="18" charset="0"/>
              </a:rPr>
              <a:t>Finalized framework to follow; guidance for new cycle posted summer 2024</a:t>
            </a:r>
          </a:p>
          <a:p>
            <a:pPr marL="742950" lvl="1" indent="-285750" algn="l">
              <a:spcBef>
                <a:spcPts val="0"/>
              </a:spcBef>
              <a:spcAft>
                <a:spcPts val="600"/>
              </a:spcAft>
              <a:buFont typeface="Arial" panose="020B0604020202020204" pitchFamily="34" charset="0"/>
              <a:buChar char="•"/>
            </a:pPr>
            <a:r>
              <a:rPr lang="en-US" sz="1600" dirty="0">
                <a:latin typeface="Helvetica" pitchFamily="2" charset="0"/>
                <a:ea typeface="Times New Roman" panose="02020603050405020304" pitchFamily="18" charset="0"/>
              </a:rPr>
              <a:t>In December PHPC will have its new action plan</a:t>
            </a:r>
          </a:p>
          <a:p>
            <a:pPr marL="742950" lvl="1" indent="-285750" algn="l">
              <a:spcBef>
                <a:spcPts val="0"/>
              </a:spcBef>
              <a:spcAft>
                <a:spcPts val="600"/>
              </a:spcAft>
              <a:buFont typeface="Arial" panose="020B0604020202020204" pitchFamily="34" charset="0"/>
              <a:buChar char="•"/>
            </a:pPr>
            <a:r>
              <a:rPr lang="en-US" sz="1600" dirty="0">
                <a:latin typeface="Helvetica" pitchFamily="2" charset="0"/>
                <a:ea typeface="Times New Roman" panose="02020603050405020304" pitchFamily="18" charset="0"/>
              </a:rPr>
              <a:t>2025-2027 CHNA/CSP due December 31, 2025</a:t>
            </a:r>
            <a:endParaRPr lang="en-US" sz="1600" dirty="0">
              <a:latin typeface="Helvetica" pitchFamily="2" charset="0"/>
              <a:ea typeface="Calibri" panose="020F0502020204030204" pitchFamily="34" charset="0"/>
            </a:endParaRPr>
          </a:p>
          <a:p>
            <a:pPr marL="285750" indent="-285750" algn="l">
              <a:spcBef>
                <a:spcPts val="0"/>
              </a:spcBef>
              <a:spcAft>
                <a:spcPts val="600"/>
              </a:spcAft>
              <a:buFont typeface="Arial" panose="020B0604020202020204" pitchFamily="34" charset="0"/>
              <a:buChar char="•"/>
            </a:pPr>
            <a:r>
              <a:rPr lang="en-US" sz="1800" dirty="0">
                <a:latin typeface="Helvetica" pitchFamily="2" charset="0"/>
                <a:ea typeface="Calibri" panose="020F0502020204030204" pitchFamily="34" charset="0"/>
              </a:rPr>
              <a:t>More updates about the new PA and our Work Group meetings to come</a:t>
            </a:r>
          </a:p>
          <a:p>
            <a:pPr marL="285750" marR="0" lvl="0" indent="-285750" algn="l">
              <a:spcBef>
                <a:spcPts val="0"/>
              </a:spcBef>
              <a:spcAft>
                <a:spcPts val="600"/>
              </a:spcAft>
              <a:buFont typeface="Arial" panose="020B0604020202020204" pitchFamily="34" charset="0"/>
              <a:buChar char="•"/>
            </a:pPr>
            <a:r>
              <a:rPr lang="en-US" sz="1800" dirty="0">
                <a:effectLst/>
                <a:latin typeface="Helvetica" pitchFamily="2" charset="0"/>
                <a:ea typeface="Calibri" panose="020F0502020204030204" pitchFamily="34" charset="0"/>
                <a:hlinkClick r:id="rId4"/>
              </a:rPr>
              <a:t>NYS DOH CHNA/PA </a:t>
            </a:r>
            <a:r>
              <a:rPr lang="en-US" sz="1800" dirty="0">
                <a:latin typeface="Helvetica" pitchFamily="2" charset="0"/>
                <a:ea typeface="Calibri" panose="020F0502020204030204" pitchFamily="34" charset="0"/>
                <a:hlinkClick r:id="rId4"/>
              </a:rPr>
              <a:t>Guidance and Timetable through Dec. 2028</a:t>
            </a:r>
            <a:endParaRPr lang="en-US" sz="1800" dirty="0">
              <a:effectLst/>
              <a:latin typeface="Helvetica" pitchFamily="2" charset="0"/>
              <a:ea typeface="Calibri" panose="020F0502020204030204" pitchFamily="34" charset="0"/>
            </a:endParaRPr>
          </a:p>
          <a:p>
            <a:pPr algn="l">
              <a:lnSpc>
                <a:spcPct val="100000"/>
              </a:lnSpc>
              <a:spcBef>
                <a:spcPts val="0"/>
              </a:spcBef>
            </a:pPr>
            <a:endParaRPr lang="en-US" b="1" i="1" dirty="0">
              <a:latin typeface="Helvetica" pitchFamily="2" charset="0"/>
            </a:endParaRPr>
          </a:p>
          <a:p>
            <a:pPr algn="l">
              <a:lnSpc>
                <a:spcPct val="100000"/>
              </a:lnSpc>
              <a:spcBef>
                <a:spcPts val="0"/>
              </a:spcBef>
            </a:pPr>
            <a:endParaRPr lang="en-US" b="1" i="1" dirty="0">
              <a:latin typeface="Helvetica" pitchFamily="2" charset="0"/>
            </a:endParaRPr>
          </a:p>
          <a:p>
            <a:pPr algn="l">
              <a:lnSpc>
                <a:spcPct val="100000"/>
              </a:lnSpc>
              <a:spcBef>
                <a:spcPts val="0"/>
              </a:spcBef>
            </a:pPr>
            <a:endParaRPr lang="en-US" b="1" i="1" dirty="0">
              <a:latin typeface="Helvetica" pitchFamily="2" charset="0"/>
            </a:endParaRPr>
          </a:p>
          <a:p>
            <a:pPr algn="l">
              <a:lnSpc>
                <a:spcPct val="100000"/>
              </a:lnSpc>
              <a:spcBef>
                <a:spcPts val="0"/>
              </a:spcBef>
            </a:pPr>
            <a:endParaRPr lang="en-US" b="1" dirty="0">
              <a:latin typeface="Helvetica" pitchFamily="2" charset="0"/>
            </a:endParaRPr>
          </a:p>
          <a:p>
            <a:pPr algn="l">
              <a:lnSpc>
                <a:spcPct val="100000"/>
              </a:lnSpc>
              <a:spcBef>
                <a:spcPts val="0"/>
              </a:spcBef>
            </a:pPr>
            <a:endParaRPr lang="en-US" dirty="0">
              <a:latin typeface="Helvetica" pitchFamily="2" charset="0"/>
            </a:endParaRPr>
          </a:p>
          <a:p>
            <a:pPr algn="l">
              <a:lnSpc>
                <a:spcPct val="100000"/>
              </a:lnSpc>
              <a:spcBef>
                <a:spcPts val="0"/>
              </a:spcBef>
            </a:pPr>
            <a:endParaRPr lang="en-US" dirty="0">
              <a:latin typeface="Helvetica" pitchFamily="2" charset="0"/>
            </a:endParaRPr>
          </a:p>
          <a:p>
            <a:pPr algn="l">
              <a:lnSpc>
                <a:spcPct val="100000"/>
              </a:lnSpc>
              <a:spcBef>
                <a:spcPts val="0"/>
              </a:spcBef>
            </a:pPr>
            <a:endParaRPr lang="en-US" b="1" dirty="0">
              <a:latin typeface="Helvetica" pitchFamily="2" charset="0"/>
            </a:endParaRPr>
          </a:p>
          <a:p>
            <a:pPr algn="l">
              <a:lnSpc>
                <a:spcPct val="100000"/>
              </a:lnSpc>
              <a:spcBef>
                <a:spcPts val="0"/>
              </a:spcBef>
            </a:pPr>
            <a:endParaRPr lang="en-US" dirty="0">
              <a:latin typeface="Helvetica" pitchFamily="2" charset="0"/>
            </a:endParaRPr>
          </a:p>
        </p:txBody>
      </p:sp>
    </p:spTree>
    <p:extLst>
      <p:ext uri="{BB962C8B-B14F-4D97-AF65-F5344CB8AC3E}">
        <p14:creationId xmlns:p14="http://schemas.microsoft.com/office/powerpoint/2010/main" val="388831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V="1">
            <a:off x="838200" y="1367737"/>
            <a:ext cx="10515600" cy="29981"/>
          </a:xfrm>
          <a:prstGeom prst="line">
            <a:avLst/>
          </a:prstGeom>
          <a:ln w="60325" cap="sq" cmpd="sng">
            <a:solidFill>
              <a:srgbClr val="19A9E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8639" y="395544"/>
            <a:ext cx="957916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Welcome &amp; Introductions</a:t>
            </a:r>
          </a:p>
        </p:txBody>
      </p:sp>
      <p:sp>
        <p:nvSpPr>
          <p:cNvPr id="7" name="Subtitle 2"/>
          <p:cNvSpPr txBox="1">
            <a:spLocks/>
          </p:cNvSpPr>
          <p:nvPr/>
        </p:nvSpPr>
        <p:spPr>
          <a:xfrm>
            <a:off x="950819" y="1556468"/>
            <a:ext cx="10515600" cy="1173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4000" dirty="0">
              <a:solidFill>
                <a:schemeClr val="bg1"/>
              </a:solidFill>
            </a:endParaRPr>
          </a:p>
        </p:txBody>
      </p:sp>
      <p:sp>
        <p:nvSpPr>
          <p:cNvPr id="9" name="Subtitle 2"/>
          <p:cNvSpPr txBox="1">
            <a:spLocks/>
          </p:cNvSpPr>
          <p:nvPr/>
        </p:nvSpPr>
        <p:spPr>
          <a:xfrm>
            <a:off x="758639" y="2056693"/>
            <a:ext cx="5232728" cy="29163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600" b="1" dirty="0">
                <a:latin typeface="Helvetica" pitchFamily="2" charset="0"/>
              </a:rPr>
              <a:t>Thank you for joining us! </a:t>
            </a:r>
          </a:p>
          <a:p>
            <a:pPr algn="l">
              <a:lnSpc>
                <a:spcPct val="100000"/>
              </a:lnSpc>
            </a:pPr>
            <a:r>
              <a:rPr lang="en-US" sz="2600" dirty="0">
                <a:latin typeface="Helvetica" pitchFamily="2" charset="0"/>
              </a:rPr>
              <a:t>Please introduce yourself and tell the group what organization you are representing.</a:t>
            </a:r>
          </a:p>
          <a:p>
            <a:pPr algn="l">
              <a:lnSpc>
                <a:spcPct val="100000"/>
              </a:lnSpc>
            </a:pPr>
            <a:endParaRPr lang="en-US" sz="2600" dirty="0">
              <a:latin typeface="Helvetica" pitchFamily="2" charset="0"/>
            </a:endParaRPr>
          </a:p>
          <a:p>
            <a:pPr algn="l">
              <a:lnSpc>
                <a:spcPct val="100000"/>
              </a:lnSpc>
            </a:pPr>
            <a:r>
              <a:rPr lang="en-US" sz="2600" b="1" dirty="0">
                <a:latin typeface="Helvetica" pitchFamily="2" charset="0"/>
              </a:rPr>
              <a:t>Welcome, Alexis Zizzo, LIHC/NSHC Intern!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5" name="Picture 4" descr="A close up of pink flowers&#10;&#10;Description automatically generated">
            <a:extLst>
              <a:ext uri="{FF2B5EF4-FFF2-40B4-BE49-F238E27FC236}">
                <a16:creationId xmlns:a16="http://schemas.microsoft.com/office/drawing/2014/main" id="{E20285AC-6C5B-D7A7-786B-A960ABA2D5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319" y="1753347"/>
            <a:ext cx="4457741" cy="3736915"/>
          </a:xfrm>
          <a:prstGeom prst="rect">
            <a:avLst/>
          </a:prstGeom>
        </p:spPr>
      </p:pic>
    </p:spTree>
    <p:extLst>
      <p:ext uri="{BB962C8B-B14F-4D97-AF65-F5344CB8AC3E}">
        <p14:creationId xmlns:p14="http://schemas.microsoft.com/office/powerpoint/2010/main" val="2133128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728539-3264-2A31-4C29-0651A21B7823}"/>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125A5C9-CB7B-8D5E-D73E-2628DA5E3A03}"/>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E3BAE88-6B93-6495-2A98-69FA9260FBF3}"/>
              </a:ext>
            </a:extLst>
          </p:cNvPr>
          <p:cNvSpPr txBox="1"/>
          <p:nvPr/>
        </p:nvSpPr>
        <p:spPr>
          <a:xfrm>
            <a:off x="950819" y="395544"/>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LIHC Updates</a:t>
            </a:r>
          </a:p>
        </p:txBody>
      </p:sp>
      <p:sp>
        <p:nvSpPr>
          <p:cNvPr id="7" name="Subtitle 2">
            <a:extLst>
              <a:ext uri="{FF2B5EF4-FFF2-40B4-BE49-F238E27FC236}">
                <a16:creationId xmlns:a16="http://schemas.microsoft.com/office/drawing/2014/main" id="{1441A7A6-8B20-FB57-F678-5E8689F0A588}"/>
              </a:ext>
            </a:extLst>
          </p:cNvPr>
          <p:cNvSpPr txBox="1">
            <a:spLocks/>
          </p:cNvSpPr>
          <p:nvPr/>
        </p:nvSpPr>
        <p:spPr>
          <a:xfrm>
            <a:off x="7920318" y="3536575"/>
            <a:ext cx="3910170" cy="18422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r>
              <a:rPr lang="en-US" sz="2000" dirty="0">
                <a:latin typeface="Helvetica" pitchFamily="2" charset="0"/>
              </a:rPr>
              <a:t>403 surveys collected</a:t>
            </a:r>
          </a:p>
          <a:p>
            <a:pPr marL="342900" indent="-342900" algn="l">
              <a:lnSpc>
                <a:spcPct val="100000"/>
              </a:lnSpc>
              <a:spcBef>
                <a:spcPts val="0"/>
              </a:spcBef>
              <a:buFont typeface="Arial" panose="020B0604020202020204" pitchFamily="34" charset="0"/>
              <a:buChar char="•"/>
            </a:pPr>
            <a:r>
              <a:rPr lang="en-US" sz="2000" dirty="0">
                <a:latin typeface="Helvetica" pitchFamily="2" charset="0"/>
              </a:rPr>
              <a:t>Are the CHAS results a representative sample?</a:t>
            </a:r>
          </a:p>
          <a:p>
            <a:pPr marL="342900" indent="-342900" algn="l">
              <a:lnSpc>
                <a:spcPct val="100000"/>
              </a:lnSpc>
              <a:spcBef>
                <a:spcPts val="0"/>
              </a:spcBef>
              <a:buFont typeface="Arial" panose="020B0604020202020204" pitchFamily="34" charset="0"/>
              <a:buChar char="•"/>
            </a:pPr>
            <a:r>
              <a:rPr lang="en-US" sz="2000" dirty="0">
                <a:latin typeface="Helvetica" pitchFamily="2" charset="0"/>
              </a:rPr>
              <a:t>Questions for Melissa?</a:t>
            </a:r>
          </a:p>
        </p:txBody>
      </p:sp>
      <p:sp>
        <p:nvSpPr>
          <p:cNvPr id="9" name="Rectangle 8">
            <a:extLst>
              <a:ext uri="{FF2B5EF4-FFF2-40B4-BE49-F238E27FC236}">
                <a16:creationId xmlns:a16="http://schemas.microsoft.com/office/drawing/2014/main" id="{8E12D9C3-562F-9242-7460-BD5F33E0B4C1}"/>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02D4E84-DFFB-625C-D1EB-16D7E5AC4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5" name="Picture 4">
            <a:extLst>
              <a:ext uri="{FF2B5EF4-FFF2-40B4-BE49-F238E27FC236}">
                <a16:creationId xmlns:a16="http://schemas.microsoft.com/office/drawing/2014/main" id="{23EDA5CA-E5B0-8884-9CF3-3EDE27740803}"/>
              </a:ext>
            </a:extLst>
          </p:cNvPr>
          <p:cNvPicPr>
            <a:picLocks noChangeAspect="1"/>
          </p:cNvPicPr>
          <p:nvPr/>
        </p:nvPicPr>
        <p:blipFill>
          <a:blip r:embed="rId4"/>
          <a:stretch>
            <a:fillRect/>
          </a:stretch>
        </p:blipFill>
        <p:spPr>
          <a:xfrm>
            <a:off x="694777" y="1649047"/>
            <a:ext cx="6548280" cy="1706897"/>
          </a:xfrm>
          <a:prstGeom prst="rect">
            <a:avLst/>
          </a:prstGeom>
        </p:spPr>
      </p:pic>
      <p:sp>
        <p:nvSpPr>
          <p:cNvPr id="6" name="Subtitle 2">
            <a:extLst>
              <a:ext uri="{FF2B5EF4-FFF2-40B4-BE49-F238E27FC236}">
                <a16:creationId xmlns:a16="http://schemas.microsoft.com/office/drawing/2014/main" id="{AC3D4204-D97E-E7CD-E872-E07DAB4AB032}"/>
              </a:ext>
            </a:extLst>
          </p:cNvPr>
          <p:cNvSpPr txBox="1">
            <a:spLocks/>
          </p:cNvSpPr>
          <p:nvPr/>
        </p:nvSpPr>
        <p:spPr>
          <a:xfrm>
            <a:off x="6208619" y="339870"/>
            <a:ext cx="5436533" cy="10948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latin typeface="Helvetica" pitchFamily="2" charset="0"/>
              </a:rPr>
              <a:t>2023 Community Health Assessment Survey Analysis</a:t>
            </a:r>
            <a:endParaRPr lang="en-US" sz="2000" b="1" dirty="0">
              <a:latin typeface="Helvetica" pitchFamily="2" charset="0"/>
            </a:endParaRPr>
          </a:p>
        </p:txBody>
      </p:sp>
      <p:pic>
        <p:nvPicPr>
          <p:cNvPr id="12" name="Picture 11">
            <a:extLst>
              <a:ext uri="{FF2B5EF4-FFF2-40B4-BE49-F238E27FC236}">
                <a16:creationId xmlns:a16="http://schemas.microsoft.com/office/drawing/2014/main" id="{C86441D6-9879-A904-D3F8-0858D82FD320}"/>
              </a:ext>
            </a:extLst>
          </p:cNvPr>
          <p:cNvPicPr>
            <a:picLocks noChangeAspect="1"/>
          </p:cNvPicPr>
          <p:nvPr/>
        </p:nvPicPr>
        <p:blipFill>
          <a:blip r:embed="rId5"/>
          <a:stretch>
            <a:fillRect/>
          </a:stretch>
        </p:blipFill>
        <p:spPr>
          <a:xfrm>
            <a:off x="694777" y="3597207"/>
            <a:ext cx="6537932" cy="1510345"/>
          </a:xfrm>
          <a:prstGeom prst="rect">
            <a:avLst/>
          </a:prstGeom>
        </p:spPr>
      </p:pic>
      <p:sp>
        <p:nvSpPr>
          <p:cNvPr id="15" name="Subtitle 2">
            <a:extLst>
              <a:ext uri="{FF2B5EF4-FFF2-40B4-BE49-F238E27FC236}">
                <a16:creationId xmlns:a16="http://schemas.microsoft.com/office/drawing/2014/main" id="{FFAE5555-C256-01FA-0E3F-D53A57BB3FE0}"/>
              </a:ext>
            </a:extLst>
          </p:cNvPr>
          <p:cNvSpPr txBox="1">
            <a:spLocks/>
          </p:cNvSpPr>
          <p:nvPr/>
        </p:nvSpPr>
        <p:spPr>
          <a:xfrm>
            <a:off x="646404" y="5348815"/>
            <a:ext cx="9995809" cy="5272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000" b="1" i="1" dirty="0">
                <a:latin typeface="Helvetica" pitchFamily="2" charset="0"/>
              </a:rPr>
              <a:t>Full Summary Report and PowerPivot Excel File Available on the </a:t>
            </a:r>
            <a:r>
              <a:rPr lang="en-US" sz="2000" b="1" i="1" dirty="0">
                <a:latin typeface="Helvetica" pitchFamily="2" charset="0"/>
                <a:hlinkClick r:id="rId6"/>
              </a:rPr>
              <a:t>LIHC Website</a:t>
            </a:r>
            <a:endParaRPr lang="en-US" sz="2000" b="1" i="1" dirty="0">
              <a:latin typeface="Helvetica" pitchFamily="2" charset="0"/>
            </a:endParaRPr>
          </a:p>
          <a:p>
            <a:pPr algn="l">
              <a:lnSpc>
                <a:spcPct val="100000"/>
              </a:lnSpc>
              <a:spcBef>
                <a:spcPts val="0"/>
              </a:spcBef>
            </a:pPr>
            <a:endParaRPr lang="en-US" dirty="0">
              <a:latin typeface="Helvetica" pitchFamily="2" charset="0"/>
            </a:endParaRPr>
          </a:p>
          <a:p>
            <a:pPr marL="342900" indent="-342900" algn="l">
              <a:lnSpc>
                <a:spcPct val="100000"/>
              </a:lnSpc>
              <a:spcBef>
                <a:spcPts val="0"/>
              </a:spcBef>
              <a:buFont typeface="Arial" panose="020B0604020202020204" pitchFamily="34" charset="0"/>
              <a:buChar char="•"/>
            </a:pPr>
            <a:endParaRPr lang="en-US" dirty="0">
              <a:latin typeface="Helvetica" pitchFamily="2" charset="0"/>
            </a:endParaRPr>
          </a:p>
        </p:txBody>
      </p:sp>
      <p:sp>
        <p:nvSpPr>
          <p:cNvPr id="16" name="Subtitle 2">
            <a:extLst>
              <a:ext uri="{FF2B5EF4-FFF2-40B4-BE49-F238E27FC236}">
                <a16:creationId xmlns:a16="http://schemas.microsoft.com/office/drawing/2014/main" id="{056CEE5F-3117-3639-8152-E6FA705B2EAE}"/>
              </a:ext>
            </a:extLst>
          </p:cNvPr>
          <p:cNvSpPr txBox="1">
            <a:spLocks/>
          </p:cNvSpPr>
          <p:nvPr/>
        </p:nvSpPr>
        <p:spPr>
          <a:xfrm>
            <a:off x="7648454" y="1649047"/>
            <a:ext cx="3243664" cy="28238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000" b="1" dirty="0">
                <a:latin typeface="Helvetica" pitchFamily="2" charset="0"/>
              </a:rPr>
              <a:t>Analyzed and Presented by Melissa Bauer </a:t>
            </a:r>
            <a:r>
              <a:rPr lang="en-US" sz="2000" dirty="0">
                <a:latin typeface="Helvetica" pitchFamily="2" charset="0"/>
              </a:rPr>
              <a:t>Principal Healthcare Informatics Analyst, </a:t>
            </a:r>
            <a:r>
              <a:rPr lang="en-US" sz="2000" dirty="0" err="1">
                <a:latin typeface="Helvetica" pitchFamily="2" charset="0"/>
              </a:rPr>
              <a:t>DataGen</a:t>
            </a:r>
            <a:endParaRPr lang="en-US" sz="2000" dirty="0">
              <a:latin typeface="Helvetica" pitchFamily="2" charset="0"/>
            </a:endParaRPr>
          </a:p>
          <a:p>
            <a:pPr algn="l">
              <a:lnSpc>
                <a:spcPct val="100000"/>
              </a:lnSpc>
              <a:spcBef>
                <a:spcPts val="0"/>
              </a:spcBef>
            </a:pPr>
            <a:endParaRPr lang="en-US" dirty="0">
              <a:latin typeface="Helvetica" pitchFamily="2" charset="0"/>
            </a:endParaRPr>
          </a:p>
          <a:p>
            <a:pPr marL="342900" indent="-342900" algn="l">
              <a:lnSpc>
                <a:spcPct val="100000"/>
              </a:lnSpc>
              <a:spcBef>
                <a:spcPts val="0"/>
              </a:spcBef>
              <a:buFont typeface="Arial" panose="020B0604020202020204" pitchFamily="34" charset="0"/>
              <a:buChar char="•"/>
            </a:pPr>
            <a:endParaRPr lang="en-US" dirty="0">
              <a:latin typeface="Helvetica" pitchFamily="2" charset="0"/>
            </a:endParaRPr>
          </a:p>
        </p:txBody>
      </p:sp>
      <p:pic>
        <p:nvPicPr>
          <p:cNvPr id="4098" name="Picture 2" descr="Healthcare Analytics &amp; Consulting - NY and US Healthcare Systems - DataGen">
            <a:extLst>
              <a:ext uri="{FF2B5EF4-FFF2-40B4-BE49-F238E27FC236}">
                <a16:creationId xmlns:a16="http://schemas.microsoft.com/office/drawing/2014/main" id="{6014FAE3-2626-D911-C27F-1A891BA216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1952" y="2175563"/>
            <a:ext cx="1339002" cy="100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160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AE628C-62FF-86B9-600F-A06B4D318DAE}"/>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262AE28-2ABB-0E45-9399-19B0E293A19A}"/>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93354F5-73E0-888F-D742-9BDB744465AC}"/>
              </a:ext>
            </a:extLst>
          </p:cNvPr>
          <p:cNvSpPr txBox="1"/>
          <p:nvPr/>
        </p:nvSpPr>
        <p:spPr>
          <a:xfrm>
            <a:off x="950819" y="395544"/>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LIHC Updates</a:t>
            </a:r>
          </a:p>
        </p:txBody>
      </p:sp>
      <p:sp>
        <p:nvSpPr>
          <p:cNvPr id="7" name="Subtitle 2">
            <a:extLst>
              <a:ext uri="{FF2B5EF4-FFF2-40B4-BE49-F238E27FC236}">
                <a16:creationId xmlns:a16="http://schemas.microsoft.com/office/drawing/2014/main" id="{F37F228A-7DB5-3990-28D0-CDDC7CFF9909}"/>
              </a:ext>
            </a:extLst>
          </p:cNvPr>
          <p:cNvSpPr txBox="1">
            <a:spLocks/>
          </p:cNvSpPr>
          <p:nvPr/>
        </p:nvSpPr>
        <p:spPr>
          <a:xfrm>
            <a:off x="950819" y="1423264"/>
            <a:ext cx="10075769" cy="44863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3200" b="1" dirty="0">
                <a:latin typeface="Helvetica" pitchFamily="2" charset="0"/>
              </a:rPr>
              <a:t>Community Health Assessment Survey Promotion</a:t>
            </a:r>
            <a:endParaRPr lang="en-US" dirty="0">
              <a:latin typeface="Helvetica" pitchFamily="2" charset="0"/>
            </a:endParaRPr>
          </a:p>
          <a:p>
            <a:pPr marL="342900" indent="-342900" algn="l">
              <a:lnSpc>
                <a:spcPct val="100000"/>
              </a:lnSpc>
              <a:spcBef>
                <a:spcPts val="0"/>
              </a:spcBef>
              <a:buFont typeface="Arial" panose="020B0604020202020204" pitchFamily="34" charset="0"/>
              <a:buChar char="•"/>
            </a:pPr>
            <a:r>
              <a:rPr lang="en-US" sz="2000" dirty="0">
                <a:latin typeface="Helvetica" pitchFamily="2" charset="0"/>
              </a:rPr>
              <a:t>English: </a:t>
            </a:r>
            <a:r>
              <a:rPr lang="en-US" sz="2000" dirty="0">
                <a:latin typeface="Helvetica" pitchFamily="2" charset="0"/>
                <a:hlinkClick r:id="rId3"/>
              </a:rPr>
              <a:t>https://www.surveymonkey.com/r/LICHASENG</a:t>
            </a:r>
            <a:r>
              <a:rPr lang="en-US" sz="2000" dirty="0">
                <a:latin typeface="Helvetica" pitchFamily="2" charset="0"/>
              </a:rPr>
              <a:t> </a:t>
            </a:r>
          </a:p>
          <a:p>
            <a:pPr marL="342900" indent="-342900" algn="l">
              <a:lnSpc>
                <a:spcPct val="100000"/>
              </a:lnSpc>
              <a:spcBef>
                <a:spcPts val="0"/>
              </a:spcBef>
              <a:buFont typeface="Arial" panose="020B0604020202020204" pitchFamily="34" charset="0"/>
              <a:buChar char="•"/>
            </a:pPr>
            <a:r>
              <a:rPr lang="en-US" sz="2000" dirty="0">
                <a:latin typeface="Helvetica" pitchFamily="2" charset="0"/>
              </a:rPr>
              <a:t>Spanish: </a:t>
            </a:r>
            <a:r>
              <a:rPr lang="en-US" sz="2000" dirty="0">
                <a:latin typeface="Helvetica" pitchFamily="2" charset="0"/>
                <a:hlinkClick r:id="rId4"/>
              </a:rPr>
              <a:t>https://es.surveymonkey.com/r/LICHASESP</a:t>
            </a:r>
            <a:r>
              <a:rPr lang="en-US" sz="2000" dirty="0">
                <a:latin typeface="Helvetica" pitchFamily="2" charset="0"/>
              </a:rPr>
              <a:t> </a:t>
            </a:r>
          </a:p>
          <a:p>
            <a:pPr marL="342900" indent="-342900" algn="l">
              <a:lnSpc>
                <a:spcPct val="100000"/>
              </a:lnSpc>
              <a:spcBef>
                <a:spcPts val="0"/>
              </a:spcBef>
              <a:buFont typeface="Arial" panose="020B0604020202020204" pitchFamily="34" charset="0"/>
              <a:buChar char="•"/>
            </a:pPr>
            <a:r>
              <a:rPr lang="en-US" sz="2000" dirty="0">
                <a:latin typeface="Helvetica" pitchFamily="2" charset="0"/>
              </a:rPr>
              <a:t>LIHC is still boosting links on social media</a:t>
            </a:r>
          </a:p>
          <a:p>
            <a:pPr marL="342900" indent="-342900" algn="l">
              <a:lnSpc>
                <a:spcPct val="100000"/>
              </a:lnSpc>
              <a:spcBef>
                <a:spcPts val="0"/>
              </a:spcBef>
              <a:buFont typeface="Arial" panose="020B0604020202020204" pitchFamily="34" charset="0"/>
              <a:buChar char="•"/>
            </a:pPr>
            <a:r>
              <a:rPr lang="en-US" sz="2000" dirty="0">
                <a:latin typeface="Helvetica" pitchFamily="2" charset="0"/>
              </a:rPr>
              <a:t>Please distribute links, QR codes and/or paper copies at:</a:t>
            </a:r>
          </a:p>
          <a:p>
            <a:pPr marL="800100" lvl="1" indent="-342900" algn="l">
              <a:lnSpc>
                <a:spcPct val="100000"/>
              </a:lnSpc>
              <a:spcBef>
                <a:spcPts val="0"/>
              </a:spcBef>
              <a:buFont typeface="Arial" panose="020B0604020202020204" pitchFamily="34" charset="0"/>
              <a:buChar char="•"/>
            </a:pPr>
            <a:r>
              <a:rPr lang="en-US" sz="1800" dirty="0">
                <a:latin typeface="Helvetica" pitchFamily="2" charset="0"/>
              </a:rPr>
              <a:t>Digital newsletters</a:t>
            </a:r>
          </a:p>
          <a:p>
            <a:pPr marL="800100" lvl="1" indent="-342900" algn="l">
              <a:lnSpc>
                <a:spcPct val="100000"/>
              </a:lnSpc>
              <a:spcBef>
                <a:spcPts val="0"/>
              </a:spcBef>
              <a:buFont typeface="Arial" panose="020B0604020202020204" pitchFamily="34" charset="0"/>
              <a:buChar char="•"/>
            </a:pPr>
            <a:r>
              <a:rPr lang="en-US" sz="1800" dirty="0">
                <a:latin typeface="Helvetica" pitchFamily="2" charset="0"/>
              </a:rPr>
              <a:t>Outreach events</a:t>
            </a:r>
          </a:p>
          <a:p>
            <a:pPr marL="800100" lvl="1" indent="-342900" algn="l">
              <a:lnSpc>
                <a:spcPct val="100000"/>
              </a:lnSpc>
              <a:spcBef>
                <a:spcPts val="0"/>
              </a:spcBef>
              <a:buFont typeface="Arial" panose="020B0604020202020204" pitchFamily="34" charset="0"/>
              <a:buChar char="•"/>
            </a:pPr>
            <a:r>
              <a:rPr lang="en-US" sz="1800" dirty="0">
                <a:latin typeface="Helvetica" pitchFamily="2" charset="0"/>
              </a:rPr>
              <a:t>Social media</a:t>
            </a:r>
          </a:p>
          <a:p>
            <a:pPr marL="800100" lvl="1" indent="-342900" algn="l">
              <a:lnSpc>
                <a:spcPct val="100000"/>
              </a:lnSpc>
              <a:spcBef>
                <a:spcPts val="0"/>
              </a:spcBef>
              <a:buFont typeface="Arial" panose="020B0604020202020204" pitchFamily="34" charset="0"/>
              <a:buChar char="•"/>
            </a:pPr>
            <a:r>
              <a:rPr lang="en-US" sz="1800" dirty="0">
                <a:latin typeface="Helvetica" pitchFamily="2" charset="0"/>
              </a:rPr>
              <a:t>Etc.</a:t>
            </a:r>
          </a:p>
          <a:p>
            <a:pPr marL="342900" indent="-342900" algn="l">
              <a:lnSpc>
                <a:spcPct val="100000"/>
              </a:lnSpc>
              <a:spcBef>
                <a:spcPts val="0"/>
              </a:spcBef>
              <a:buFont typeface="Arial" panose="020B0604020202020204" pitchFamily="34" charset="0"/>
              <a:buChar char="•"/>
            </a:pPr>
            <a:r>
              <a:rPr lang="en-US" sz="2000" dirty="0">
                <a:latin typeface="Helvetica" pitchFamily="2" charset="0"/>
              </a:rPr>
              <a:t>All CHAS surveys, links, social media posts, and printable QR code signs are available in a Toolkit via </a:t>
            </a:r>
            <a:r>
              <a:rPr lang="en-US" sz="2000" dirty="0">
                <a:latin typeface="Helvetica" pitchFamily="2" charset="0"/>
                <a:hlinkClick r:id="rId5"/>
              </a:rPr>
              <a:t>Google Drive</a:t>
            </a:r>
            <a:endParaRPr lang="en-US" sz="2000" dirty="0">
              <a:latin typeface="Helvetica" pitchFamily="2" charset="0"/>
            </a:endParaRPr>
          </a:p>
          <a:p>
            <a:pPr marL="342900" indent="-342900" algn="l">
              <a:lnSpc>
                <a:spcPct val="100000"/>
              </a:lnSpc>
              <a:spcBef>
                <a:spcPts val="0"/>
              </a:spcBef>
              <a:buFont typeface="Arial" panose="020B0604020202020204" pitchFamily="34" charset="0"/>
              <a:buChar char="•"/>
            </a:pPr>
            <a:r>
              <a:rPr lang="en-US" sz="2000" b="1" dirty="0">
                <a:latin typeface="Helvetica" pitchFamily="2" charset="0"/>
              </a:rPr>
              <a:t>IF YOU CANNOT ACCESS GOOGLE DRIVE, </a:t>
            </a:r>
            <a:r>
              <a:rPr lang="en-US" sz="2000" dirty="0">
                <a:latin typeface="Helvetica" pitchFamily="2" charset="0"/>
              </a:rPr>
              <a:t>please email </a:t>
            </a:r>
            <a:r>
              <a:rPr lang="en-US" sz="2000" dirty="0">
                <a:latin typeface="Helvetica" pitchFamily="2" charset="0"/>
                <a:hlinkClick r:id="rId6"/>
              </a:rPr>
              <a:t>boliveri@nshc.org</a:t>
            </a:r>
            <a:r>
              <a:rPr lang="en-US" sz="2000" dirty="0">
                <a:latin typeface="Helvetica" pitchFamily="2" charset="0"/>
              </a:rPr>
              <a:t> to request the CHAS Toolkit materials directly via email</a:t>
            </a:r>
          </a:p>
          <a:p>
            <a:pPr marL="800100" lvl="1" indent="-342900" algn="l">
              <a:lnSpc>
                <a:spcPct val="100000"/>
              </a:lnSpc>
              <a:spcBef>
                <a:spcPts val="0"/>
              </a:spcBef>
              <a:buFont typeface="Arial" panose="020B0604020202020204" pitchFamily="34" charset="0"/>
              <a:buChar char="•"/>
            </a:pPr>
            <a:endParaRPr lang="en-US" dirty="0">
              <a:latin typeface="Helvetica" pitchFamily="2" charset="0"/>
            </a:endParaRPr>
          </a:p>
          <a:p>
            <a:pPr marL="342900" indent="-342900" algn="l">
              <a:lnSpc>
                <a:spcPct val="100000"/>
              </a:lnSpc>
              <a:spcBef>
                <a:spcPts val="0"/>
              </a:spcBef>
              <a:buFont typeface="Arial" panose="020B0604020202020204" pitchFamily="34" charset="0"/>
              <a:buChar char="•"/>
            </a:pPr>
            <a:endParaRPr lang="en-US" dirty="0">
              <a:latin typeface="Helvetica" pitchFamily="2" charset="0"/>
            </a:endParaRPr>
          </a:p>
        </p:txBody>
      </p:sp>
      <p:sp>
        <p:nvSpPr>
          <p:cNvPr id="9" name="Rectangle 8">
            <a:extLst>
              <a:ext uri="{FF2B5EF4-FFF2-40B4-BE49-F238E27FC236}">
                <a16:creationId xmlns:a16="http://schemas.microsoft.com/office/drawing/2014/main" id="{1A0E9408-8353-AA47-4775-A555F2046D5A}"/>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6CD7B1E7-8CD6-3BE4-74BE-327FD978AF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2585099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Ongoing Engagement</a:t>
            </a:r>
          </a:p>
        </p:txBody>
      </p:sp>
      <p:sp>
        <p:nvSpPr>
          <p:cNvPr id="7" name="Subtitle 2"/>
          <p:cNvSpPr txBox="1">
            <a:spLocks/>
          </p:cNvSpPr>
          <p:nvPr/>
        </p:nvSpPr>
        <p:spPr>
          <a:xfrm>
            <a:off x="950819" y="1407875"/>
            <a:ext cx="10402981" cy="4501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latin typeface="Helvetica" pitchFamily="2" charset="0"/>
              </a:rPr>
              <a:t>Collaborative Communications</a:t>
            </a:r>
          </a:p>
          <a:p>
            <a:pPr marL="342900" indent="-342900" algn="l">
              <a:lnSpc>
                <a:spcPct val="100000"/>
              </a:lnSpc>
              <a:spcBef>
                <a:spcPts val="0"/>
              </a:spcBef>
              <a:buFont typeface="Arial" panose="020B0604020202020204" pitchFamily="34" charset="0"/>
              <a:buChar char="•"/>
            </a:pPr>
            <a:r>
              <a:rPr lang="en-US" dirty="0">
                <a:latin typeface="Helvetica" pitchFamily="2" charset="0"/>
              </a:rPr>
              <a:t>Bi-weekly email newsletter to 400+ contacts</a:t>
            </a:r>
          </a:p>
          <a:p>
            <a:pPr marL="342900" indent="-342900" algn="l">
              <a:lnSpc>
                <a:spcPct val="100000"/>
              </a:lnSpc>
              <a:spcBef>
                <a:spcPts val="0"/>
              </a:spcBef>
              <a:buFont typeface="Arial" panose="020B0604020202020204" pitchFamily="34" charset="0"/>
              <a:buChar char="•"/>
            </a:pPr>
            <a:r>
              <a:rPr lang="en-US" dirty="0">
                <a:latin typeface="Helvetica" pitchFamily="2" charset="0"/>
              </a:rPr>
              <a:t>Submit your free events, resources, jobs, and more to </a:t>
            </a:r>
            <a:r>
              <a:rPr lang="en-US" dirty="0">
                <a:latin typeface="Helvetica" pitchFamily="2" charset="0"/>
                <a:hlinkClick r:id="rId3"/>
              </a:rPr>
              <a:t>boliveri@nshc.org</a:t>
            </a:r>
            <a:endParaRPr lang="en-US" dirty="0">
              <a:latin typeface="Helvetica" pitchFamily="2" charset="0"/>
            </a:endParaRPr>
          </a:p>
          <a:p>
            <a:pPr marL="342900" indent="-342900" algn="l">
              <a:lnSpc>
                <a:spcPct val="100000"/>
              </a:lnSpc>
              <a:spcBef>
                <a:spcPts val="0"/>
              </a:spcBef>
              <a:buFont typeface="Arial" panose="020B0604020202020204" pitchFamily="34" charset="0"/>
              <a:buChar char="•"/>
            </a:pPr>
            <a:r>
              <a:rPr lang="en-US" dirty="0">
                <a:latin typeface="Helvetica" pitchFamily="2" charset="0"/>
                <a:hlinkClick r:id="rId4"/>
              </a:rPr>
              <a:t>Subscribe to Collaborative Communications</a:t>
            </a:r>
            <a:endParaRPr lang="en-US" dirty="0">
              <a:latin typeface="Helvetica" pitchFamily="2" charset="0"/>
            </a:endParaRPr>
          </a:p>
          <a:p>
            <a:pPr marL="342900" indent="-342900" algn="l">
              <a:lnSpc>
                <a:spcPct val="100000"/>
              </a:lnSpc>
              <a:spcBef>
                <a:spcPts val="0"/>
              </a:spcBef>
              <a:buFont typeface="Arial" panose="020B0604020202020204" pitchFamily="34" charset="0"/>
              <a:buChar char="•"/>
            </a:pPr>
            <a:endParaRPr lang="en-US" dirty="0">
              <a:latin typeface="Helvetica" pitchFamily="2" charset="0"/>
            </a:endParaRPr>
          </a:p>
          <a:p>
            <a:pPr algn="l">
              <a:lnSpc>
                <a:spcPct val="100000"/>
              </a:lnSpc>
              <a:spcBef>
                <a:spcPts val="0"/>
              </a:spcBef>
            </a:pPr>
            <a:r>
              <a:rPr lang="en-US" sz="2800" b="1" dirty="0">
                <a:latin typeface="Helvetica" pitchFamily="2" charset="0"/>
              </a:rPr>
              <a:t>LIHC Events Calendar</a:t>
            </a:r>
          </a:p>
          <a:p>
            <a:pPr marL="342900" indent="-342900" algn="l">
              <a:lnSpc>
                <a:spcPct val="100000"/>
              </a:lnSpc>
              <a:spcBef>
                <a:spcPts val="0"/>
              </a:spcBef>
              <a:buFont typeface="Arial" panose="020B0604020202020204" pitchFamily="34" charset="0"/>
              <a:buChar char="•"/>
            </a:pPr>
            <a:r>
              <a:rPr lang="en-US" dirty="0">
                <a:latin typeface="Helvetica" pitchFamily="2" charset="0"/>
              </a:rPr>
              <a:t>Submit your events </a:t>
            </a:r>
            <a:r>
              <a:rPr lang="en-US" dirty="0">
                <a:latin typeface="Helvetica" pitchFamily="2" charset="0"/>
                <a:hlinkClick r:id="rId5"/>
              </a:rPr>
              <a:t>here</a:t>
            </a:r>
            <a:endParaRPr lang="en-US" dirty="0">
              <a:latin typeface="Helvetica" pitchFamily="2" charset="0"/>
            </a:endParaRPr>
          </a:p>
          <a:p>
            <a:pPr marL="342900" indent="-342900" algn="l">
              <a:lnSpc>
                <a:spcPct val="100000"/>
              </a:lnSpc>
              <a:spcBef>
                <a:spcPts val="0"/>
              </a:spcBef>
              <a:buFont typeface="Arial" panose="020B0604020202020204" pitchFamily="34" charset="0"/>
              <a:buChar char="•"/>
            </a:pPr>
            <a:endParaRPr lang="en-US" dirty="0">
              <a:latin typeface="Helvetica" pitchFamily="2" charset="0"/>
            </a:endParaRPr>
          </a:p>
          <a:p>
            <a:pPr algn="l">
              <a:lnSpc>
                <a:spcPct val="100000"/>
              </a:lnSpc>
              <a:spcBef>
                <a:spcPts val="0"/>
              </a:spcBef>
            </a:pPr>
            <a:r>
              <a:rPr lang="en-US" sz="2800" b="1" dirty="0">
                <a:latin typeface="Helvetica" pitchFamily="2" charset="0"/>
              </a:rPr>
              <a:t>Walk with a Doc / Walk </a:t>
            </a:r>
            <a:r>
              <a:rPr lang="en-US" sz="2800" b="1" i="1" dirty="0">
                <a:latin typeface="Helvetica" pitchFamily="2" charset="0"/>
              </a:rPr>
              <a:t>Safe</a:t>
            </a:r>
            <a:r>
              <a:rPr lang="en-US" sz="2800" b="1" dirty="0">
                <a:latin typeface="Helvetica" pitchFamily="2" charset="0"/>
              </a:rPr>
              <a:t> with a Doc</a:t>
            </a:r>
          </a:p>
          <a:p>
            <a:pPr marL="342900" indent="-342900" algn="l">
              <a:lnSpc>
                <a:spcPct val="100000"/>
              </a:lnSpc>
              <a:spcBef>
                <a:spcPts val="0"/>
              </a:spcBef>
              <a:buFont typeface="Arial" panose="020B0604020202020204" pitchFamily="34" charset="0"/>
              <a:buChar char="•"/>
            </a:pPr>
            <a:r>
              <a:rPr lang="en-US" dirty="0">
                <a:latin typeface="Helvetica" pitchFamily="2" charset="0"/>
              </a:rPr>
              <a:t>Opportunity to partner</a:t>
            </a:r>
          </a:p>
          <a:p>
            <a:pPr marL="342900" indent="-342900" algn="l">
              <a:lnSpc>
                <a:spcPct val="100000"/>
              </a:lnSpc>
              <a:spcBef>
                <a:spcPts val="0"/>
              </a:spcBef>
              <a:buFont typeface="Arial" panose="020B0604020202020204" pitchFamily="34" charset="0"/>
              <a:buChar char="•"/>
            </a:pPr>
            <a:r>
              <a:rPr lang="en-US" dirty="0">
                <a:latin typeface="Helvetica" pitchFamily="2" charset="0"/>
              </a:rPr>
              <a:t>LIHC handles coordination, just asks for your efforts to co-promote</a:t>
            </a:r>
          </a:p>
          <a:p>
            <a:pPr marL="342900" indent="-342900" algn="l">
              <a:lnSpc>
                <a:spcPct val="100000"/>
              </a:lnSpc>
              <a:spcBef>
                <a:spcPts val="0"/>
              </a:spcBef>
              <a:buFont typeface="Arial" panose="020B0604020202020204" pitchFamily="34" charset="0"/>
              <a:buChar char="•"/>
            </a:pPr>
            <a:endParaRPr lang="en-US" dirty="0">
              <a:latin typeface="Helvetica" pitchFamily="2" charset="0"/>
            </a:endParaRP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993422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6E35D99-C5B0-C447-410E-90AB501454E1}"/>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CF6633-8803-94DB-D3A3-74C59EFFF443}"/>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9E0EC2-14E6-DED6-7129-8F66454CC088}"/>
              </a:ext>
            </a:extLst>
          </p:cNvPr>
          <p:cNvSpPr txBox="1"/>
          <p:nvPr/>
        </p:nvSpPr>
        <p:spPr>
          <a:xfrm>
            <a:off x="950819" y="395544"/>
            <a:ext cx="9386981" cy="707886"/>
          </a:xfrm>
          <a:prstGeom prst="rect">
            <a:avLst/>
          </a:prstGeom>
          <a:noFill/>
        </p:spPr>
        <p:txBody>
          <a:bodyPr wrap="square" rtlCol="0">
            <a:spAutoFit/>
          </a:bodyPr>
          <a:lstStyle/>
          <a:p>
            <a:r>
              <a:rPr lang="en-US" sz="4000" b="1">
                <a:solidFill>
                  <a:srgbClr val="19A9E1"/>
                </a:solidFill>
                <a:latin typeface="Montserrat" panose="00000500000000000000" pitchFamily="2" charset="0"/>
              </a:rPr>
              <a:t>Ongoing Engagement</a:t>
            </a:r>
            <a:endParaRPr lang="en-US" sz="4000" b="1" dirty="0">
              <a:solidFill>
                <a:srgbClr val="19A9E1"/>
              </a:solidFill>
              <a:latin typeface="Montserrat" panose="00000500000000000000" pitchFamily="2" charset="0"/>
            </a:endParaRPr>
          </a:p>
        </p:txBody>
      </p:sp>
      <p:sp>
        <p:nvSpPr>
          <p:cNvPr id="7" name="Subtitle 2">
            <a:extLst>
              <a:ext uri="{FF2B5EF4-FFF2-40B4-BE49-F238E27FC236}">
                <a16:creationId xmlns:a16="http://schemas.microsoft.com/office/drawing/2014/main" id="{E8EF4D29-2AF3-070E-6429-367DA893069D}"/>
              </a:ext>
            </a:extLst>
          </p:cNvPr>
          <p:cNvSpPr txBox="1">
            <a:spLocks/>
          </p:cNvSpPr>
          <p:nvPr/>
        </p:nvSpPr>
        <p:spPr>
          <a:xfrm>
            <a:off x="5909795" y="1435632"/>
            <a:ext cx="5444005" cy="4406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latin typeface="Helvetica" pitchFamily="2" charset="0"/>
              </a:rPr>
              <a:t>Walk with a Doc: </a:t>
            </a:r>
            <a:r>
              <a:rPr lang="en-US" sz="1600" b="1" dirty="0" err="1">
                <a:latin typeface="Helvetica" pitchFamily="2" charset="0"/>
              </a:rPr>
              <a:t>Harborfront</a:t>
            </a:r>
            <a:r>
              <a:rPr lang="en-US" sz="1600" b="1" dirty="0">
                <a:latin typeface="Helvetica" pitchFamily="2" charset="0"/>
              </a:rPr>
              <a:t> Park</a:t>
            </a:r>
          </a:p>
          <a:p>
            <a:pPr algn="l">
              <a:lnSpc>
                <a:spcPct val="100000"/>
              </a:lnSpc>
              <a:spcBef>
                <a:spcPts val="0"/>
              </a:spcBef>
            </a:pPr>
            <a:r>
              <a:rPr lang="en-US" sz="1600" b="1" dirty="0">
                <a:latin typeface="Helvetica" pitchFamily="2" charset="0"/>
              </a:rPr>
              <a:t>Saturday, May 18, 2024 at 10 AM</a:t>
            </a:r>
          </a:p>
          <a:p>
            <a:pPr algn="l">
              <a:lnSpc>
                <a:spcPct val="100000"/>
              </a:lnSpc>
              <a:spcBef>
                <a:spcPts val="0"/>
              </a:spcBef>
            </a:pPr>
            <a:r>
              <a:rPr lang="en-US" sz="1600" dirty="0" err="1">
                <a:latin typeface="Helvetica" pitchFamily="2" charset="0"/>
              </a:rPr>
              <a:t>Harborfront</a:t>
            </a:r>
            <a:r>
              <a:rPr lang="en-US" sz="1600" dirty="0">
                <a:latin typeface="Helvetica" pitchFamily="2" charset="0"/>
              </a:rPr>
              <a:t> Park, Port Jefferson, NY 11777</a:t>
            </a:r>
          </a:p>
          <a:p>
            <a:pPr algn="l">
              <a:lnSpc>
                <a:spcPct val="100000"/>
              </a:lnSpc>
              <a:spcBef>
                <a:spcPts val="0"/>
              </a:spcBef>
            </a:pPr>
            <a:r>
              <a:rPr lang="en-US" sz="1600" dirty="0">
                <a:latin typeface="Helvetica" pitchFamily="2" charset="0"/>
              </a:rPr>
              <a:t>Led by Dr. Shamim Khan, Cardiologist, Catholic Health</a:t>
            </a:r>
          </a:p>
          <a:p>
            <a:pPr algn="l">
              <a:lnSpc>
                <a:spcPct val="100000"/>
              </a:lnSpc>
              <a:spcBef>
                <a:spcPts val="0"/>
              </a:spcBef>
            </a:pPr>
            <a:endParaRPr lang="en-US" sz="1600" dirty="0">
              <a:latin typeface="Helvetica" pitchFamily="2" charset="0"/>
            </a:endParaRPr>
          </a:p>
          <a:p>
            <a:pPr algn="l">
              <a:lnSpc>
                <a:spcPct val="100000"/>
              </a:lnSpc>
              <a:spcBef>
                <a:spcPts val="0"/>
              </a:spcBef>
            </a:pPr>
            <a:r>
              <a:rPr lang="en-US" sz="1600" b="1" dirty="0">
                <a:latin typeface="Helvetica" pitchFamily="2" charset="0"/>
              </a:rPr>
              <a:t>Walk with a Doc: Belmont Lake State Park</a:t>
            </a:r>
          </a:p>
          <a:p>
            <a:pPr algn="l">
              <a:lnSpc>
                <a:spcPct val="100000"/>
              </a:lnSpc>
              <a:spcBef>
                <a:spcPts val="0"/>
              </a:spcBef>
            </a:pPr>
            <a:r>
              <a:rPr lang="en-US" sz="1600" b="1" dirty="0">
                <a:latin typeface="Helvetica" pitchFamily="2" charset="0"/>
              </a:rPr>
              <a:t>Saturday, June 15, 2024 at 10 AM</a:t>
            </a:r>
          </a:p>
          <a:p>
            <a:pPr algn="l">
              <a:lnSpc>
                <a:spcPct val="100000"/>
              </a:lnSpc>
              <a:spcBef>
                <a:spcPts val="0"/>
              </a:spcBef>
            </a:pPr>
            <a:r>
              <a:rPr lang="en-US" sz="1600" dirty="0">
                <a:latin typeface="Helvetica" pitchFamily="2" charset="0"/>
              </a:rPr>
              <a:t>Belmont Lake State Park</a:t>
            </a:r>
          </a:p>
          <a:p>
            <a:pPr algn="l">
              <a:lnSpc>
                <a:spcPct val="100000"/>
              </a:lnSpc>
              <a:spcBef>
                <a:spcPts val="0"/>
              </a:spcBef>
            </a:pPr>
            <a:r>
              <a:rPr lang="en-US" sz="1600" dirty="0">
                <a:latin typeface="Helvetica" pitchFamily="2" charset="0"/>
              </a:rPr>
              <a:t>Led by Dr. Keasha S. Guerrier, Family Medicine, Long Island Jewish Valley Stream Hospital</a:t>
            </a:r>
          </a:p>
          <a:p>
            <a:pPr algn="l">
              <a:lnSpc>
                <a:spcPct val="100000"/>
              </a:lnSpc>
              <a:spcBef>
                <a:spcPts val="0"/>
              </a:spcBef>
            </a:pPr>
            <a:endParaRPr lang="en-US" sz="1600" b="1" dirty="0">
              <a:latin typeface="Helvetica" pitchFamily="2" charset="0"/>
            </a:endParaRPr>
          </a:p>
          <a:p>
            <a:pPr algn="l">
              <a:lnSpc>
                <a:spcPct val="100000"/>
              </a:lnSpc>
              <a:spcBef>
                <a:spcPts val="0"/>
              </a:spcBef>
            </a:pPr>
            <a:r>
              <a:rPr lang="en-US" sz="1600" b="1" dirty="0">
                <a:latin typeface="Helvetica" pitchFamily="2" charset="0"/>
              </a:rPr>
              <a:t>Walk with a Doc: Sunken Meadow</a:t>
            </a:r>
          </a:p>
          <a:p>
            <a:pPr algn="l">
              <a:lnSpc>
                <a:spcPct val="100000"/>
              </a:lnSpc>
              <a:spcBef>
                <a:spcPts val="0"/>
              </a:spcBef>
            </a:pPr>
            <a:r>
              <a:rPr lang="en-US" sz="1600" b="1" dirty="0">
                <a:latin typeface="Helvetica" pitchFamily="2" charset="0"/>
              </a:rPr>
              <a:t>Saturday, September 21, 2024 at 10 AM</a:t>
            </a:r>
          </a:p>
          <a:p>
            <a:pPr algn="l">
              <a:lnSpc>
                <a:spcPct val="100000"/>
              </a:lnSpc>
              <a:spcBef>
                <a:spcPts val="0"/>
              </a:spcBef>
            </a:pPr>
            <a:r>
              <a:rPr lang="en-US" sz="1600" dirty="0">
                <a:latin typeface="Helvetica" pitchFamily="2" charset="0"/>
              </a:rPr>
              <a:t>Sunken Meadow State Park</a:t>
            </a:r>
          </a:p>
          <a:p>
            <a:pPr algn="l">
              <a:lnSpc>
                <a:spcPct val="100000"/>
              </a:lnSpc>
              <a:spcBef>
                <a:spcPts val="0"/>
              </a:spcBef>
            </a:pPr>
            <a:r>
              <a:rPr lang="en-US" sz="1600" dirty="0">
                <a:latin typeface="Helvetica" pitchFamily="2" charset="0"/>
              </a:rPr>
              <a:t>Led by Dr. Anupama Paranandi, Preventive Medicine Resident, Stony Brook Medicine</a:t>
            </a:r>
          </a:p>
          <a:p>
            <a:pPr marL="342900" indent="-342900" algn="l">
              <a:lnSpc>
                <a:spcPct val="100000"/>
              </a:lnSpc>
              <a:spcBef>
                <a:spcPts val="0"/>
              </a:spcBef>
              <a:buFont typeface="Arial" panose="020B0604020202020204" pitchFamily="34" charset="0"/>
              <a:buChar char="•"/>
            </a:pPr>
            <a:endParaRPr lang="en-US" sz="1600" dirty="0">
              <a:latin typeface="Helvetica" pitchFamily="2" charset="0"/>
            </a:endParaRPr>
          </a:p>
        </p:txBody>
      </p:sp>
      <p:sp>
        <p:nvSpPr>
          <p:cNvPr id="9" name="Rectangle 8">
            <a:extLst>
              <a:ext uri="{FF2B5EF4-FFF2-40B4-BE49-F238E27FC236}">
                <a16:creationId xmlns:a16="http://schemas.microsoft.com/office/drawing/2014/main" id="{4E01D120-CEBC-F7A8-E805-EAC38CFDEC2B}"/>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B652D-3D67-A45A-CF48-7646830AC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3" name="Subtitle 2">
            <a:extLst>
              <a:ext uri="{FF2B5EF4-FFF2-40B4-BE49-F238E27FC236}">
                <a16:creationId xmlns:a16="http://schemas.microsoft.com/office/drawing/2014/main" id="{1892FA0A-FF20-1D2F-571F-8D2478F3B04F}"/>
              </a:ext>
            </a:extLst>
          </p:cNvPr>
          <p:cNvSpPr txBox="1">
            <a:spLocks/>
          </p:cNvSpPr>
          <p:nvPr/>
        </p:nvSpPr>
        <p:spPr>
          <a:xfrm>
            <a:off x="1103219" y="1435633"/>
            <a:ext cx="4428005" cy="4501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i="0" dirty="0">
                <a:solidFill>
                  <a:srgbClr val="222222"/>
                </a:solidFill>
                <a:effectLst/>
                <a:latin typeface="Helvetica Neue"/>
              </a:rPr>
              <a:t>Walk </a:t>
            </a:r>
            <a:r>
              <a:rPr lang="en-US" sz="1600" b="1" i="1" dirty="0">
                <a:solidFill>
                  <a:srgbClr val="19A9E1"/>
                </a:solidFill>
                <a:effectLst/>
                <a:latin typeface="Helvetica Neue"/>
              </a:rPr>
              <a:t>Safe</a:t>
            </a:r>
            <a:r>
              <a:rPr lang="en-US" sz="1600" b="1" i="0" dirty="0">
                <a:solidFill>
                  <a:srgbClr val="222222"/>
                </a:solidFill>
                <a:effectLst/>
                <a:latin typeface="Helvetica Neue"/>
              </a:rPr>
              <a:t> with a Doc: New Hyde Park</a:t>
            </a:r>
            <a:br>
              <a:rPr lang="en-US" sz="1600" dirty="0"/>
            </a:br>
            <a:r>
              <a:rPr lang="en-US" sz="1600" b="1" i="0" dirty="0">
                <a:solidFill>
                  <a:srgbClr val="222222"/>
                </a:solidFill>
                <a:effectLst/>
                <a:latin typeface="Helvetica Neue"/>
              </a:rPr>
              <a:t>Wednesday, April 17, 2024</a:t>
            </a:r>
            <a:br>
              <a:rPr lang="en-US" sz="1600" dirty="0"/>
            </a:br>
            <a:r>
              <a:rPr lang="en-US" sz="1600" b="0" i="0" dirty="0">
                <a:solidFill>
                  <a:srgbClr val="222222"/>
                </a:solidFill>
                <a:effectLst/>
                <a:latin typeface="Helvetica Neue"/>
              </a:rPr>
              <a:t>1 PM at Hillside Library</a:t>
            </a:r>
            <a:br>
              <a:rPr lang="en-US" sz="1600" dirty="0"/>
            </a:br>
            <a:r>
              <a:rPr lang="en-US" sz="1600" b="0" i="0" dirty="0">
                <a:solidFill>
                  <a:srgbClr val="222222"/>
                </a:solidFill>
                <a:effectLst/>
                <a:latin typeface="Helvetica Neue"/>
              </a:rPr>
              <a:t>155 Lakeville Rd, New Hyde Park, NY </a:t>
            </a:r>
            <a:br>
              <a:rPr lang="en-US" sz="1600" dirty="0"/>
            </a:br>
            <a:r>
              <a:rPr lang="en-US" sz="1600" b="0" i="0" dirty="0">
                <a:solidFill>
                  <a:srgbClr val="222222"/>
                </a:solidFill>
                <a:effectLst/>
                <a:latin typeface="Helvetica Neue"/>
              </a:rPr>
              <a:t>Led by Jerry A. </a:t>
            </a:r>
            <a:r>
              <a:rPr lang="en-US" sz="1600" b="0" i="0" dirty="0" err="1">
                <a:solidFill>
                  <a:srgbClr val="222222"/>
                </a:solidFill>
                <a:effectLst/>
                <a:latin typeface="Helvetica Neue"/>
              </a:rPr>
              <a:t>Rubano</a:t>
            </a:r>
            <a:r>
              <a:rPr lang="en-US" sz="1600" b="0" i="0" dirty="0">
                <a:solidFill>
                  <a:srgbClr val="222222"/>
                </a:solidFill>
                <a:effectLst/>
                <a:latin typeface="Helvetica Neue"/>
              </a:rPr>
              <a:t> MD FACS, NYU Langone Hospital-Long Island</a:t>
            </a:r>
            <a:br>
              <a:rPr lang="en-US" sz="1600" dirty="0"/>
            </a:br>
            <a:r>
              <a:rPr lang="en-US" sz="1600" b="1" i="0" u="sng" dirty="0">
                <a:solidFill>
                  <a:srgbClr val="00ABE5"/>
                </a:solidFill>
                <a:effectLst/>
                <a:latin typeface="Helvetica Neue"/>
                <a:hlinkClick r:id="rId4"/>
              </a:rPr>
              <a:t>Register Here</a:t>
            </a:r>
            <a:br>
              <a:rPr lang="en-US" sz="1600" dirty="0"/>
            </a:br>
            <a:br>
              <a:rPr lang="en-US" sz="1600" dirty="0"/>
            </a:br>
            <a:r>
              <a:rPr lang="en-US" sz="1600" b="1" i="0" dirty="0">
                <a:solidFill>
                  <a:srgbClr val="222222"/>
                </a:solidFill>
                <a:effectLst/>
                <a:latin typeface="Helvetica Neue"/>
              </a:rPr>
              <a:t>Walk </a:t>
            </a:r>
            <a:r>
              <a:rPr lang="en-US" sz="1600" b="1" i="1" dirty="0">
                <a:solidFill>
                  <a:srgbClr val="19A9E1"/>
                </a:solidFill>
                <a:effectLst/>
                <a:latin typeface="Helvetica Neue"/>
              </a:rPr>
              <a:t>Safe</a:t>
            </a:r>
            <a:r>
              <a:rPr lang="en-US" sz="1600" b="1" i="0" dirty="0">
                <a:solidFill>
                  <a:srgbClr val="222222"/>
                </a:solidFill>
                <a:effectLst/>
                <a:latin typeface="Helvetica Neue"/>
              </a:rPr>
              <a:t> with a Doc: Smithtown</a:t>
            </a:r>
            <a:br>
              <a:rPr lang="en-US" sz="1600" dirty="0"/>
            </a:br>
            <a:r>
              <a:rPr lang="en-US" sz="1600" b="1" i="0" dirty="0">
                <a:solidFill>
                  <a:srgbClr val="222222"/>
                </a:solidFill>
                <a:effectLst/>
                <a:latin typeface="Helvetica Neue"/>
              </a:rPr>
              <a:t>Tuesday, April 30, 2024</a:t>
            </a:r>
            <a:br>
              <a:rPr lang="en-US" sz="1600" dirty="0"/>
            </a:br>
            <a:r>
              <a:rPr lang="en-US" sz="1600" b="0" i="0" dirty="0">
                <a:solidFill>
                  <a:srgbClr val="222222"/>
                </a:solidFill>
                <a:effectLst/>
                <a:latin typeface="Helvetica Neue"/>
              </a:rPr>
              <a:t>1 PM at St. Catherine of Siena Hospital</a:t>
            </a:r>
            <a:br>
              <a:rPr lang="en-US" sz="1600" dirty="0"/>
            </a:br>
            <a:r>
              <a:rPr lang="en-US" sz="1600" b="0" i="0" dirty="0">
                <a:solidFill>
                  <a:srgbClr val="222222"/>
                </a:solidFill>
                <a:effectLst/>
                <a:latin typeface="Helvetica Neue"/>
              </a:rPr>
              <a:t>50 </a:t>
            </a:r>
            <a:r>
              <a:rPr lang="en-US" sz="1600" b="0" i="0" dirty="0" err="1">
                <a:solidFill>
                  <a:srgbClr val="222222"/>
                </a:solidFill>
                <a:effectLst/>
                <a:latin typeface="Helvetica Neue"/>
              </a:rPr>
              <a:t>Rte</a:t>
            </a:r>
            <a:r>
              <a:rPr lang="en-US" sz="1600" b="0" i="0" dirty="0">
                <a:solidFill>
                  <a:srgbClr val="222222"/>
                </a:solidFill>
                <a:effectLst/>
                <a:latin typeface="Helvetica Neue"/>
              </a:rPr>
              <a:t> 25A, Smithtown, NY 11787</a:t>
            </a:r>
            <a:br>
              <a:rPr lang="en-US" sz="1600" dirty="0"/>
            </a:br>
            <a:r>
              <a:rPr lang="en-US" sz="1600" b="0" i="0" dirty="0">
                <a:solidFill>
                  <a:srgbClr val="222222"/>
                </a:solidFill>
                <a:effectLst/>
                <a:latin typeface="Helvetica Neue"/>
              </a:rPr>
              <a:t>Led by Dr. Robert </a:t>
            </a:r>
            <a:r>
              <a:rPr lang="en-US" sz="1600" b="0" i="0" dirty="0" err="1">
                <a:solidFill>
                  <a:srgbClr val="222222"/>
                </a:solidFill>
                <a:effectLst/>
                <a:latin typeface="Helvetica Neue"/>
              </a:rPr>
              <a:t>Courgi</a:t>
            </a:r>
            <a:r>
              <a:rPr lang="en-US" sz="1600" b="0" i="0" dirty="0">
                <a:solidFill>
                  <a:srgbClr val="222222"/>
                </a:solidFill>
                <a:effectLst/>
                <a:latin typeface="Helvetica Neue"/>
              </a:rPr>
              <a:t>, St. Catherine of Siena Hospital</a:t>
            </a:r>
            <a:br>
              <a:rPr lang="en-US" sz="1600" dirty="0"/>
            </a:br>
            <a:r>
              <a:rPr lang="en-US" sz="1600" b="1" i="0" u="sng" dirty="0">
                <a:solidFill>
                  <a:srgbClr val="00ABE5"/>
                </a:solidFill>
                <a:effectLst/>
                <a:latin typeface="Helvetica Neue"/>
                <a:hlinkClick r:id="rId5"/>
              </a:rPr>
              <a:t>Register Here</a:t>
            </a:r>
            <a:endParaRPr lang="en-US" sz="1600" b="1" dirty="0">
              <a:latin typeface="Helvetica" pitchFamily="2" charset="0"/>
            </a:endParaRPr>
          </a:p>
          <a:p>
            <a:pPr marL="342900" indent="-342900" algn="l">
              <a:lnSpc>
                <a:spcPct val="100000"/>
              </a:lnSpc>
              <a:spcBef>
                <a:spcPts val="0"/>
              </a:spcBef>
              <a:buFont typeface="Arial" panose="020B0604020202020204" pitchFamily="34" charset="0"/>
              <a:buChar char="•"/>
            </a:pPr>
            <a:endParaRPr lang="en-US" sz="1600" dirty="0">
              <a:latin typeface="Helvetica" pitchFamily="2" charset="0"/>
            </a:endParaRPr>
          </a:p>
        </p:txBody>
      </p:sp>
      <p:sp>
        <p:nvSpPr>
          <p:cNvPr id="5" name="TextBox 4">
            <a:extLst>
              <a:ext uri="{FF2B5EF4-FFF2-40B4-BE49-F238E27FC236}">
                <a16:creationId xmlns:a16="http://schemas.microsoft.com/office/drawing/2014/main" id="{0E82C569-87D5-7B39-A9C2-06595A279359}"/>
              </a:ext>
            </a:extLst>
          </p:cNvPr>
          <p:cNvSpPr txBox="1"/>
          <p:nvPr/>
        </p:nvSpPr>
        <p:spPr>
          <a:xfrm>
            <a:off x="7574495" y="439731"/>
            <a:ext cx="4151219" cy="646331"/>
          </a:xfrm>
          <a:prstGeom prst="rect">
            <a:avLst/>
          </a:prstGeom>
          <a:noFill/>
        </p:spPr>
        <p:txBody>
          <a:bodyPr wrap="square">
            <a:spAutoFit/>
          </a:bodyPr>
          <a:lstStyle/>
          <a:p>
            <a:pPr algn="l">
              <a:lnSpc>
                <a:spcPct val="100000"/>
              </a:lnSpc>
              <a:spcBef>
                <a:spcPts val="0"/>
              </a:spcBef>
            </a:pPr>
            <a:r>
              <a:rPr lang="en-US" sz="3600" b="1" dirty="0">
                <a:latin typeface="Helvetica" pitchFamily="2" charset="0"/>
              </a:rPr>
              <a:t>Upcoming Walks</a:t>
            </a:r>
          </a:p>
        </p:txBody>
      </p:sp>
    </p:spTree>
    <p:extLst>
      <p:ext uri="{BB962C8B-B14F-4D97-AF65-F5344CB8AC3E}">
        <p14:creationId xmlns:p14="http://schemas.microsoft.com/office/powerpoint/2010/main" val="420595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768097" y="1961931"/>
            <a:ext cx="9264178" cy="2934137"/>
          </a:xfrm>
          <a:prstGeom prst="rect">
            <a:avLst/>
          </a:prstGeom>
          <a:noFill/>
        </p:spPr>
        <p:txBody>
          <a:bodyPr wrap="square" rtlCol="0">
            <a:spAutoFit/>
          </a:bodyPr>
          <a:lstStyle/>
          <a:p>
            <a:pPr marL="457200" indent="-457200">
              <a:spcAft>
                <a:spcPts val="500"/>
              </a:spcAft>
              <a:buFont typeface="Arial" panose="020B0604020202020204" pitchFamily="34" charset="0"/>
              <a:buChar char="•"/>
            </a:pPr>
            <a:r>
              <a:rPr lang="en-US" sz="2800" b="1" dirty="0">
                <a:latin typeface="Helvetica" pitchFamily="2" charset="0"/>
                <a:cs typeface="Calibri" panose="020F0502020204030204" pitchFamily="34" charset="0"/>
              </a:rPr>
              <a:t>The LIHC is moving! New office, still in Hauppauge</a:t>
            </a:r>
          </a:p>
          <a:p>
            <a:pPr marL="457200" indent="-457200">
              <a:spcAft>
                <a:spcPts val="500"/>
              </a:spcAft>
              <a:buFont typeface="Arial" panose="020B0604020202020204" pitchFamily="34" charset="0"/>
              <a:buChar char="•"/>
            </a:pPr>
            <a:r>
              <a:rPr lang="en-US" sz="2800" dirty="0">
                <a:latin typeface="Helvetica" pitchFamily="2" charset="0"/>
                <a:cs typeface="Calibri" panose="020F0502020204030204" pitchFamily="34" charset="0"/>
              </a:rPr>
              <a:t>Hybrid quarterly meetings to continue, registration links on </a:t>
            </a:r>
            <a:r>
              <a:rPr lang="en-US" sz="2800" dirty="0">
                <a:latin typeface="Helvetica" pitchFamily="2" charset="0"/>
                <a:cs typeface="Calibri" panose="020F0502020204030204" pitchFamily="34" charset="0"/>
                <a:hlinkClick r:id="rId3"/>
              </a:rPr>
              <a:t>LIHC website</a:t>
            </a:r>
            <a:endParaRPr lang="en-US" sz="2800" dirty="0">
              <a:latin typeface="Helvetica" pitchFamily="2" charset="0"/>
              <a:cs typeface="Calibri" panose="020F0502020204030204" pitchFamily="34" charset="0"/>
            </a:endParaRPr>
          </a:p>
          <a:p>
            <a:pPr marL="1371600" lvl="2" indent="-457200">
              <a:spcAft>
                <a:spcPts val="500"/>
              </a:spcAft>
              <a:buFont typeface="Arial" panose="020B0604020202020204" pitchFamily="34" charset="0"/>
              <a:buChar char="•"/>
            </a:pPr>
            <a:r>
              <a:rPr lang="en-US" sz="2800" dirty="0">
                <a:latin typeface="Helvetica" pitchFamily="2" charset="0"/>
                <a:cs typeface="Calibri" panose="020F0502020204030204" pitchFamily="34" charset="0"/>
              </a:rPr>
              <a:t>Thursday, June 27, 9:30-11:30 AM </a:t>
            </a:r>
          </a:p>
          <a:p>
            <a:pPr marL="1371600" lvl="2" indent="-457200">
              <a:spcAft>
                <a:spcPts val="500"/>
              </a:spcAft>
              <a:buFont typeface="Arial" panose="020B0604020202020204" pitchFamily="34" charset="0"/>
              <a:buChar char="•"/>
            </a:pPr>
            <a:r>
              <a:rPr lang="en-US" sz="2800" dirty="0">
                <a:latin typeface="Helvetica" pitchFamily="2" charset="0"/>
                <a:cs typeface="Calibri" panose="020F0502020204030204" pitchFamily="34" charset="0"/>
              </a:rPr>
              <a:t>Thursday, September 26, 9:30-11:30 AM</a:t>
            </a:r>
          </a:p>
          <a:p>
            <a:pPr marL="1371600" lvl="2" indent="-457200">
              <a:spcAft>
                <a:spcPts val="500"/>
              </a:spcAft>
              <a:buFont typeface="Arial" panose="020B0604020202020204" pitchFamily="34" charset="0"/>
              <a:buChar char="•"/>
            </a:pPr>
            <a:r>
              <a:rPr lang="en-US" sz="2800" dirty="0">
                <a:latin typeface="Helvetica" pitchFamily="2" charset="0"/>
                <a:cs typeface="Calibri" panose="020F0502020204030204" pitchFamily="34" charset="0"/>
              </a:rPr>
              <a:t>Thursday, December 5, 9:30-11:30 AM</a:t>
            </a:r>
            <a:endParaRPr lang="en-US" sz="3200" dirty="0">
              <a:latin typeface="Helvetica" pitchFamily="2" charset="0"/>
              <a:cs typeface="Calibri" panose="020F0502020204030204" pitchFamily="34" charset="0"/>
            </a:endParaRPr>
          </a:p>
        </p:txBody>
      </p:sp>
      <p:sp>
        <p:nvSpPr>
          <p:cNvPr id="3" name="Content Placeholder 2"/>
          <p:cNvSpPr>
            <a:spLocks noGrp="1"/>
          </p:cNvSpPr>
          <p:nvPr>
            <p:ph idx="4294967295"/>
          </p:nvPr>
        </p:nvSpPr>
        <p:spPr>
          <a:xfrm>
            <a:off x="768097" y="621792"/>
            <a:ext cx="11423904" cy="1143508"/>
          </a:xfrm>
        </p:spPr>
        <p:txBody>
          <a:bodyPr>
            <a:normAutofit/>
          </a:bodyPr>
          <a:lstStyle/>
          <a:p>
            <a:pPr marL="0" indent="0">
              <a:buNone/>
            </a:pPr>
            <a:r>
              <a:rPr lang="en-US" sz="6000" b="1" dirty="0">
                <a:solidFill>
                  <a:srgbClr val="19A9E1"/>
                </a:solidFill>
                <a:latin typeface="Montserrat" panose="00000500000000000000" pitchFamily="2" charset="0"/>
              </a:rPr>
              <a:t>Future 2024 Meetings</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820152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213" t="26705" r="18428" b="27228"/>
          <a:stretch/>
        </p:blipFill>
        <p:spPr>
          <a:xfrm>
            <a:off x="4048298" y="2136370"/>
            <a:ext cx="4081549" cy="2967645"/>
          </a:xfrm>
          <a:prstGeom prst="rect">
            <a:avLst/>
          </a:prstGeom>
        </p:spPr>
      </p:pic>
      <p:sp>
        <p:nvSpPr>
          <p:cNvPr id="3" name="Content Placeholder 2"/>
          <p:cNvSpPr>
            <a:spLocks noGrp="1"/>
          </p:cNvSpPr>
          <p:nvPr>
            <p:ph idx="4294967295"/>
          </p:nvPr>
        </p:nvSpPr>
        <p:spPr>
          <a:xfrm>
            <a:off x="987552" y="677277"/>
            <a:ext cx="8461385" cy="942340"/>
          </a:xfrm>
        </p:spPr>
        <p:txBody>
          <a:bodyPr>
            <a:normAutofit/>
          </a:bodyPr>
          <a:lstStyle/>
          <a:p>
            <a:pPr marL="0" indent="0">
              <a:buNone/>
            </a:pPr>
            <a:r>
              <a:rPr lang="en-US" sz="6000" b="1" dirty="0">
                <a:solidFill>
                  <a:srgbClr val="19A9E1"/>
                </a:solidFill>
                <a:latin typeface="Montserrat" panose="00000500000000000000" pitchFamily="2" charset="0"/>
              </a:rPr>
              <a:t>Discussion</a:t>
            </a:r>
          </a:p>
        </p:txBody>
      </p:sp>
      <p:sp>
        <p:nvSpPr>
          <p:cNvPr id="10" name="Rectangle 9"/>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2033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33856" y="859536"/>
            <a:ext cx="8516249" cy="905764"/>
          </a:xfrm>
        </p:spPr>
        <p:txBody>
          <a:bodyPr>
            <a:normAutofit lnSpcReduction="10000"/>
          </a:bodyPr>
          <a:lstStyle/>
          <a:p>
            <a:pPr marL="0" indent="0">
              <a:buNone/>
            </a:pPr>
            <a:r>
              <a:rPr lang="en-US" sz="6000" b="1" dirty="0">
                <a:solidFill>
                  <a:srgbClr val="19A9E1"/>
                </a:solidFill>
                <a:latin typeface="Montserrat" panose="00000500000000000000" pitchFamily="2" charset="0"/>
              </a:rPr>
              <a:t>Adjournment</a:t>
            </a:r>
          </a:p>
        </p:txBody>
      </p:sp>
      <p:sp>
        <p:nvSpPr>
          <p:cNvPr id="9" name="TextBox 8"/>
          <p:cNvSpPr txBox="1"/>
          <p:nvPr/>
        </p:nvSpPr>
        <p:spPr>
          <a:xfrm>
            <a:off x="3910471" y="2228672"/>
            <a:ext cx="4371059" cy="2431435"/>
          </a:xfrm>
          <a:prstGeom prst="rect">
            <a:avLst/>
          </a:prstGeom>
          <a:noFill/>
        </p:spPr>
        <p:txBody>
          <a:bodyPr wrap="square" rtlCol="0">
            <a:spAutoFit/>
          </a:bodyPr>
          <a:lstStyle/>
          <a:p>
            <a:pPr algn="ctr">
              <a:lnSpc>
                <a:spcPct val="150000"/>
              </a:lnSpc>
            </a:pPr>
            <a:r>
              <a:rPr lang="en-US" sz="3000" b="1" dirty="0">
                <a:latin typeface="Helvetica" pitchFamily="2" charset="0"/>
              </a:rPr>
              <a:t>Thank you!</a:t>
            </a:r>
          </a:p>
          <a:p>
            <a:pPr algn="ctr">
              <a:lnSpc>
                <a:spcPct val="150000"/>
              </a:lnSpc>
            </a:pPr>
            <a:r>
              <a:rPr lang="en-US" sz="3000" dirty="0">
                <a:latin typeface="Helvetica" pitchFamily="2" charset="0"/>
              </a:rPr>
              <a:t>www.lihealthcollab.org</a:t>
            </a:r>
          </a:p>
          <a:p>
            <a:pPr algn="ctr"/>
            <a:r>
              <a:rPr lang="en-US" sz="3200" dirty="0"/>
              <a:t>(631) 963-4167 </a:t>
            </a:r>
            <a:br>
              <a:rPr lang="en-US" sz="3000" dirty="0"/>
            </a:br>
            <a:r>
              <a:rPr lang="en-US" sz="3000" dirty="0">
                <a:hlinkClick r:id="rId3"/>
              </a:rPr>
              <a:t>lihc@nshc.org</a:t>
            </a:r>
            <a:endParaRPr lang="en-US" sz="3000" dirty="0"/>
          </a:p>
        </p:txBody>
      </p:sp>
      <p:sp>
        <p:nvSpPr>
          <p:cNvPr id="10" name="Rectangle 9"/>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192888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10058199" cy="1446550"/>
          </a:xfrm>
          <a:prstGeom prst="rect">
            <a:avLst/>
          </a:prstGeom>
          <a:noFill/>
        </p:spPr>
        <p:txBody>
          <a:bodyPr wrap="square" rtlCol="0">
            <a:spAutoFit/>
          </a:bodyPr>
          <a:lstStyle/>
          <a:p>
            <a:r>
              <a:rPr lang="en-US" sz="4400" b="1" dirty="0">
                <a:solidFill>
                  <a:srgbClr val="19A9E1"/>
                </a:solidFill>
                <a:latin typeface="Montserrat" panose="00000500000000000000" pitchFamily="2" charset="0"/>
              </a:rPr>
              <a:t>NY 1115 Medicaid </a:t>
            </a:r>
          </a:p>
          <a:p>
            <a:r>
              <a:rPr lang="en-US" sz="4400" b="1" dirty="0">
                <a:solidFill>
                  <a:srgbClr val="19A9E1"/>
                </a:solidFill>
                <a:latin typeface="Montserrat" panose="00000500000000000000" pitchFamily="2" charset="0"/>
              </a:rPr>
              <a:t>Waiver Update</a:t>
            </a:r>
          </a:p>
        </p:txBody>
      </p:sp>
      <p:sp>
        <p:nvSpPr>
          <p:cNvPr id="7" name="Subtitle 2"/>
          <p:cNvSpPr txBox="1">
            <a:spLocks/>
          </p:cNvSpPr>
          <p:nvPr/>
        </p:nvSpPr>
        <p:spPr>
          <a:xfrm>
            <a:off x="950819" y="2260030"/>
            <a:ext cx="6189569" cy="3355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latin typeface="Helvetica" pitchFamily="2" charset="0"/>
              </a:rPr>
              <a:t>by Colleen McVeigh</a:t>
            </a:r>
          </a:p>
          <a:p>
            <a:pPr algn="l">
              <a:lnSpc>
                <a:spcPct val="100000"/>
              </a:lnSpc>
            </a:pPr>
            <a:r>
              <a:rPr lang="en-US" sz="3200" dirty="0">
                <a:latin typeface="Helvetica" pitchFamily="2" charset="0"/>
              </a:rPr>
              <a:t>Senior Healthcare Informatics Analyst, Healthcare Association of New York State (HANYS)</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1026" name="Picture 2" descr="Colleen McVeigh, ">
            <a:extLst>
              <a:ext uri="{FF2B5EF4-FFF2-40B4-BE49-F238E27FC236}">
                <a16:creationId xmlns:a16="http://schemas.microsoft.com/office/drawing/2014/main" id="{0D2F56D4-EEBA-CEB9-80EC-EEA79FAE6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2631" y="1242726"/>
            <a:ext cx="1806387" cy="25168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ealthcare Association of New York State (HANYS) | HANYS">
            <a:extLst>
              <a:ext uri="{FF2B5EF4-FFF2-40B4-BE49-F238E27FC236}">
                <a16:creationId xmlns:a16="http://schemas.microsoft.com/office/drawing/2014/main" id="{FCFA4D6C-2895-4622-0104-62075CCFF7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7852" y="4197113"/>
            <a:ext cx="2495947" cy="88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0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A0EE-BBA8-A748-84F5-4243E40C70EE}"/>
              </a:ext>
            </a:extLst>
          </p:cNvPr>
          <p:cNvSpPr>
            <a:spLocks noGrp="1"/>
          </p:cNvSpPr>
          <p:nvPr>
            <p:ph type="ctrTitle"/>
          </p:nvPr>
        </p:nvSpPr>
        <p:spPr/>
        <p:txBody>
          <a:bodyPr>
            <a:normAutofit/>
          </a:bodyPr>
          <a:lstStyle/>
          <a:p>
            <a:r>
              <a:rPr lang="en-US" dirty="0"/>
              <a:t>1115 Waiver Approval Summary</a:t>
            </a:r>
          </a:p>
        </p:txBody>
      </p:sp>
      <p:sp>
        <p:nvSpPr>
          <p:cNvPr id="3" name="Subtitle 2">
            <a:extLst>
              <a:ext uri="{FF2B5EF4-FFF2-40B4-BE49-F238E27FC236}">
                <a16:creationId xmlns:a16="http://schemas.microsoft.com/office/drawing/2014/main" id="{8B8B24DB-0930-86BF-776C-CB660180BDC2}"/>
              </a:ext>
            </a:extLst>
          </p:cNvPr>
          <p:cNvSpPr>
            <a:spLocks noGrp="1"/>
          </p:cNvSpPr>
          <p:nvPr>
            <p:ph type="subTitle" idx="1"/>
          </p:nvPr>
        </p:nvSpPr>
        <p:spPr/>
        <p:txBody>
          <a:bodyPr>
            <a:normAutofit/>
          </a:bodyPr>
          <a:lstStyle/>
          <a:p>
            <a:r>
              <a:rPr lang="en-US" dirty="0"/>
              <a:t>Colleen McVeigh, Lead Strategist – 1115</a:t>
            </a:r>
          </a:p>
          <a:p>
            <a:endParaRPr lang="en-US" dirty="0"/>
          </a:p>
        </p:txBody>
      </p:sp>
    </p:spTree>
    <p:extLst>
      <p:ext uri="{BB962C8B-B14F-4D97-AF65-F5344CB8AC3E}">
        <p14:creationId xmlns:p14="http://schemas.microsoft.com/office/powerpoint/2010/main" val="326852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D9A9-7EDF-0B06-9AF0-9828A9423CD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120CBC9-0620-4C59-6B95-D5F52C496332}"/>
              </a:ext>
            </a:extLst>
          </p:cNvPr>
          <p:cNvSpPr>
            <a:spLocks noGrp="1"/>
          </p:cNvSpPr>
          <p:nvPr>
            <p:ph idx="1"/>
          </p:nvPr>
        </p:nvSpPr>
        <p:spPr/>
        <p:txBody>
          <a:bodyPr/>
          <a:lstStyle/>
          <a:p>
            <a:pPr marL="457200" indent="-457200">
              <a:buFont typeface="Arial" panose="020B0604020202020204" pitchFamily="34" charset="0"/>
              <a:buChar char="•"/>
            </a:pPr>
            <a:r>
              <a:rPr lang="en-US" sz="3600" dirty="0"/>
              <a:t>Approval through March 31, 2027</a:t>
            </a:r>
          </a:p>
          <a:p>
            <a:pPr marL="457200" indent="-457200">
              <a:buFont typeface="Arial" panose="020B0604020202020204" pitchFamily="34" charset="0"/>
              <a:buChar char="•"/>
            </a:pPr>
            <a:r>
              <a:rPr lang="en-US" sz="3600" dirty="0"/>
              <a:t>Approximately $7B </a:t>
            </a:r>
          </a:p>
          <a:p>
            <a:pPr marL="457200" indent="-457200">
              <a:buFont typeface="Arial" panose="020B0604020202020204" pitchFamily="34" charset="0"/>
              <a:buChar char="•"/>
            </a:pPr>
            <a:r>
              <a:rPr lang="en-US" sz="3600" dirty="0"/>
              <a:t>Initiatives</a:t>
            </a:r>
          </a:p>
          <a:p>
            <a:pPr marL="1293263" lvl="1" indent="-457200"/>
            <a:r>
              <a:rPr lang="en-US" sz="3200" dirty="0"/>
              <a:t>HRSN Infrastructure and Services</a:t>
            </a:r>
          </a:p>
          <a:p>
            <a:pPr marL="1293263" lvl="1" indent="-457200"/>
            <a:r>
              <a:rPr lang="en-US" sz="3200" dirty="0"/>
              <a:t>Strengthen Workforce</a:t>
            </a:r>
          </a:p>
          <a:p>
            <a:pPr marL="1293263" lvl="1" indent="-457200"/>
            <a:r>
              <a:rPr lang="en-US" sz="3200" dirty="0"/>
              <a:t>Population Health</a:t>
            </a:r>
          </a:p>
        </p:txBody>
      </p:sp>
    </p:spTree>
    <p:extLst>
      <p:ext uri="{BB962C8B-B14F-4D97-AF65-F5344CB8AC3E}">
        <p14:creationId xmlns:p14="http://schemas.microsoft.com/office/powerpoint/2010/main" val="246761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6186-B94F-1E3D-434F-08E1C52F79C5}"/>
              </a:ext>
            </a:extLst>
          </p:cNvPr>
          <p:cNvSpPr>
            <a:spLocks noGrp="1"/>
          </p:cNvSpPr>
          <p:nvPr>
            <p:ph type="title"/>
          </p:nvPr>
        </p:nvSpPr>
        <p:spPr>
          <a:xfrm>
            <a:off x="995363" y="380997"/>
            <a:ext cx="10363200" cy="1036639"/>
          </a:xfrm>
        </p:spPr>
        <p:txBody>
          <a:bodyPr>
            <a:normAutofit/>
          </a:bodyPr>
          <a:lstStyle/>
          <a:p>
            <a:r>
              <a:rPr lang="en-US" sz="5200" dirty="0"/>
              <a:t>Medicaid 1115 waiver funding summary</a:t>
            </a:r>
          </a:p>
        </p:txBody>
      </p:sp>
      <p:graphicFrame>
        <p:nvGraphicFramePr>
          <p:cNvPr id="4" name="Content Placeholder 3">
            <a:extLst>
              <a:ext uri="{FF2B5EF4-FFF2-40B4-BE49-F238E27FC236}">
                <a16:creationId xmlns:a16="http://schemas.microsoft.com/office/drawing/2014/main" id="{33590014-928F-E177-4C44-003492EA25DE}"/>
              </a:ext>
            </a:extLst>
          </p:cNvPr>
          <p:cNvGraphicFramePr>
            <a:graphicFrameLocks noGrp="1"/>
          </p:cNvGraphicFramePr>
          <p:nvPr>
            <p:ph idx="1"/>
          </p:nvPr>
        </p:nvGraphicFramePr>
        <p:xfrm>
          <a:off x="1076325" y="1417636"/>
          <a:ext cx="10201276" cy="4728905"/>
        </p:xfrm>
        <a:graphic>
          <a:graphicData uri="http://schemas.openxmlformats.org/drawingml/2006/table">
            <a:tbl>
              <a:tblPr firstRow="1">
                <a:tableStyleId>{5C22544A-7EE6-4342-B048-85BDC9FD1C3A}</a:tableStyleId>
              </a:tblPr>
              <a:tblGrid>
                <a:gridCol w="2560156">
                  <a:extLst>
                    <a:ext uri="{9D8B030D-6E8A-4147-A177-3AD203B41FA5}">
                      <a16:colId xmlns:a16="http://schemas.microsoft.com/office/drawing/2014/main" val="298245138"/>
                    </a:ext>
                  </a:extLst>
                </a:gridCol>
                <a:gridCol w="2547040">
                  <a:extLst>
                    <a:ext uri="{9D8B030D-6E8A-4147-A177-3AD203B41FA5}">
                      <a16:colId xmlns:a16="http://schemas.microsoft.com/office/drawing/2014/main" val="2129314920"/>
                    </a:ext>
                  </a:extLst>
                </a:gridCol>
                <a:gridCol w="2547040">
                  <a:extLst>
                    <a:ext uri="{9D8B030D-6E8A-4147-A177-3AD203B41FA5}">
                      <a16:colId xmlns:a16="http://schemas.microsoft.com/office/drawing/2014/main" val="2192276149"/>
                    </a:ext>
                  </a:extLst>
                </a:gridCol>
                <a:gridCol w="2547040">
                  <a:extLst>
                    <a:ext uri="{9D8B030D-6E8A-4147-A177-3AD203B41FA5}">
                      <a16:colId xmlns:a16="http://schemas.microsoft.com/office/drawing/2014/main" val="464051950"/>
                    </a:ext>
                  </a:extLst>
                </a:gridCol>
              </a:tblGrid>
              <a:tr h="492185">
                <a:tc>
                  <a:txBody>
                    <a:bodyPr/>
                    <a:lstStyle/>
                    <a:p>
                      <a:pPr marL="0" algn="ctr" defTabSz="1219170" rtl="0" eaLnBrk="1" latinLnBrk="0" hangingPunct="1"/>
                      <a:r>
                        <a:rPr lang="en-US" sz="2000" b="1" kern="1200" dirty="0">
                          <a:solidFill>
                            <a:schemeClr val="lt1"/>
                          </a:solidFill>
                          <a:latin typeface="+mn-lt"/>
                          <a:ea typeface="+mn-ea"/>
                          <a:cs typeface="+mn-cs"/>
                        </a:rPr>
                        <a:t>Goal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Initiative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Funding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Funding as % of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013499"/>
                  </a:ext>
                </a:extLst>
              </a:tr>
              <a:tr h="323886">
                <a:tc rowSpan="2">
                  <a:txBody>
                    <a:bodyPr/>
                    <a:lstStyle/>
                    <a:p>
                      <a:pPr algn="l"/>
                      <a:r>
                        <a:rPr lang="en-US" sz="1600" b="1" dirty="0"/>
                        <a:t>Health Related Social Needs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a:t>HRSN Infrastructure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$500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414555"/>
                  </a:ext>
                </a:extLst>
              </a:tr>
              <a:tr h="323886">
                <a:tc vMerge="1">
                  <a:txBody>
                    <a:bodyPr/>
                    <a:lstStyle/>
                    <a:p>
                      <a:endParaRPr lang="en-US" dirty="0"/>
                    </a:p>
                  </a:txBody>
                  <a:tcPr/>
                </a:tc>
                <a:tc>
                  <a:txBody>
                    <a:bodyPr/>
                    <a:lstStyle/>
                    <a:p>
                      <a:pPr algn="l"/>
                      <a:r>
                        <a:rPr lang="en-US" sz="1600" dirty="0"/>
                        <a:t>HRSN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$3.173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042569"/>
                  </a:ext>
                </a:extLst>
              </a:tr>
              <a:tr h="323886">
                <a:tc rowSpan="2">
                  <a:txBody>
                    <a:bodyPr/>
                    <a:lstStyle/>
                    <a:p>
                      <a:pPr algn="l"/>
                      <a:r>
                        <a:rPr lang="en-US" sz="1600" b="1" dirty="0"/>
                        <a:t>Strengthen the Workforce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a:t>Student Loan Forgiveness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$48.3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8478316"/>
                  </a:ext>
                </a:extLst>
              </a:tr>
              <a:tr h="323886">
                <a:tc vMerge="1">
                  <a:txBody>
                    <a:bodyPr/>
                    <a:lstStyle/>
                    <a:p>
                      <a:endParaRPr lang="en-US" sz="1600" dirty="0"/>
                    </a:p>
                  </a:txBody>
                  <a:tcPr/>
                </a:tc>
                <a:tc>
                  <a:txBody>
                    <a:bodyPr/>
                    <a:lstStyle/>
                    <a:p>
                      <a:pPr algn="l"/>
                      <a:r>
                        <a:rPr lang="en-US" sz="1600" dirty="0"/>
                        <a:t>Career Pathways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$645.75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494776"/>
                  </a:ext>
                </a:extLst>
              </a:tr>
              <a:tr h="541865">
                <a:tc rowSpan="5">
                  <a:txBody>
                    <a:bodyPr/>
                    <a:lstStyle/>
                    <a:p>
                      <a:pPr algn="l"/>
                      <a:r>
                        <a:rPr lang="en-US" sz="1600" b="1" kern="1200" dirty="0">
                          <a:solidFill>
                            <a:schemeClr val="dk1"/>
                          </a:solidFill>
                          <a:latin typeface="+mn-lt"/>
                          <a:ea typeface="+mn-ea"/>
                          <a:cs typeface="+mn-cs"/>
                        </a:rPr>
                        <a:t>Population Health</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dirty="0"/>
                        <a:t>Health Equity Regional Organization (HERO)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$125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8968136"/>
                  </a:ext>
                </a:extLst>
              </a:tr>
              <a:tr h="492185">
                <a:tc vMerge="1">
                  <a:txBody>
                    <a:bodyPr/>
                    <a:lstStyle/>
                    <a:p>
                      <a:pPr algn="l"/>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Medicaid Global Budget Initiative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$2.2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9937386"/>
                  </a:ext>
                </a:extLst>
              </a:tr>
              <a:tr h="492185">
                <a:tc vMerge="1">
                  <a:txBody>
                    <a:bodyPr/>
                    <a:lstStyle/>
                    <a:p>
                      <a:pPr algn="l"/>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Primary Care Delivery System Model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$492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326604"/>
                  </a:ext>
                </a:extLst>
              </a:tr>
              <a:tr h="492185">
                <a:tc vMerge="1">
                  <a:txBody>
                    <a:bodyPr/>
                    <a:lstStyle/>
                    <a:p>
                      <a:pPr algn="l"/>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Substance Use Disorder Programs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$22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3759440"/>
                  </a:ext>
                </a:extLst>
              </a:tr>
              <a:tr h="492185">
                <a:tc vMerge="1">
                  <a:txBody>
                    <a:bodyPr/>
                    <a:lstStyle/>
                    <a:p>
                      <a:pPr algn="l"/>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Continuous Eligibility for Children 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$112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1926382"/>
                  </a:ext>
                </a:extLst>
              </a:tr>
              <a:tr h="323886">
                <a:tc gridSpan="4">
                  <a:txBody>
                    <a:bodyPr/>
                    <a:lstStyle/>
                    <a:p>
                      <a:pPr algn="ctr"/>
                      <a:r>
                        <a:rPr lang="en-US" sz="1600" b="1" u="none" dirty="0"/>
                        <a:t>Total: $7.318 billion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r>
                        <a:rPr lang="en-US" dirty="0"/>
                        <a:t>Total</a:t>
                      </a:r>
                    </a:p>
                  </a:txBody>
                  <a:tcPr/>
                </a:tc>
                <a:tc hMerge="1">
                  <a:txBody>
                    <a:bodyPr/>
                    <a:lstStyle/>
                    <a:p>
                      <a:r>
                        <a:rPr lang="en-US" dirty="0"/>
                        <a:t>$6.692B</a:t>
                      </a:r>
                    </a:p>
                  </a:txBody>
                  <a:tcPr/>
                </a:tc>
                <a:tc hMerge="1">
                  <a:txBody>
                    <a:bodyPr/>
                    <a:lstStyle/>
                    <a:p>
                      <a:endParaRPr lang="en-US" dirty="0"/>
                    </a:p>
                  </a:txBody>
                  <a:tcPr/>
                </a:tc>
                <a:extLst>
                  <a:ext uri="{0D108BD9-81ED-4DB2-BD59-A6C34878D82A}">
                    <a16:rowId xmlns:a16="http://schemas.microsoft.com/office/drawing/2014/main" val="3605686576"/>
                  </a:ext>
                </a:extLst>
              </a:tr>
            </a:tbl>
          </a:graphicData>
        </a:graphic>
      </p:graphicFrame>
      <p:sp>
        <p:nvSpPr>
          <p:cNvPr id="3" name="TextBox 2">
            <a:extLst>
              <a:ext uri="{FF2B5EF4-FFF2-40B4-BE49-F238E27FC236}">
                <a16:creationId xmlns:a16="http://schemas.microsoft.com/office/drawing/2014/main" id="{C09E453F-6242-A68A-4F19-1D5C17FCAF72}"/>
              </a:ext>
            </a:extLst>
          </p:cNvPr>
          <p:cNvSpPr txBox="1"/>
          <p:nvPr/>
        </p:nvSpPr>
        <p:spPr>
          <a:xfrm>
            <a:off x="9648825" y="6642556"/>
            <a:ext cx="2895600" cy="215444"/>
          </a:xfrm>
          <a:prstGeom prst="rect">
            <a:avLst/>
          </a:prstGeom>
          <a:noFill/>
        </p:spPr>
        <p:txBody>
          <a:bodyPr wrap="square" rtlCol="0">
            <a:spAutoFit/>
          </a:bodyPr>
          <a:lstStyle/>
          <a:p>
            <a:r>
              <a:rPr lang="en-US" sz="800" dirty="0">
                <a:solidFill>
                  <a:schemeClr val="bg1">
                    <a:lumMod val="65000"/>
                  </a:schemeClr>
                </a:solidFill>
              </a:rPr>
              <a:t>NOT FOR COPYING OR DISTRIBUTION</a:t>
            </a:r>
          </a:p>
        </p:txBody>
      </p:sp>
    </p:spTree>
    <p:extLst>
      <p:ext uri="{BB962C8B-B14F-4D97-AF65-F5344CB8AC3E}">
        <p14:creationId xmlns:p14="http://schemas.microsoft.com/office/powerpoint/2010/main" val="355758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64A304-C61C-A82F-A15D-410386BEE075}"/>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456F5D2A-5D50-4E79-E157-F923D38A4263}"/>
              </a:ext>
            </a:extLst>
          </p:cNvPr>
          <p:cNvSpPr>
            <a:spLocks noGrp="1"/>
          </p:cNvSpPr>
          <p:nvPr>
            <p:ph type="title"/>
          </p:nvPr>
        </p:nvSpPr>
        <p:spPr/>
        <p:txBody>
          <a:bodyPr/>
          <a:lstStyle/>
          <a:p>
            <a:r>
              <a:rPr lang="en-US" dirty="0"/>
              <a:t>Health Related Social Needs</a:t>
            </a:r>
          </a:p>
        </p:txBody>
      </p:sp>
    </p:spTree>
    <p:extLst>
      <p:ext uri="{BB962C8B-B14F-4D97-AF65-F5344CB8AC3E}">
        <p14:creationId xmlns:p14="http://schemas.microsoft.com/office/powerpoint/2010/main" val="355049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2F34-080F-2DD6-D854-E2238117DB7D}"/>
              </a:ext>
            </a:extLst>
          </p:cNvPr>
          <p:cNvSpPr>
            <a:spLocks noGrp="1"/>
          </p:cNvSpPr>
          <p:nvPr>
            <p:ph type="title"/>
          </p:nvPr>
        </p:nvSpPr>
        <p:spPr/>
        <p:txBody>
          <a:bodyPr/>
          <a:lstStyle/>
          <a:p>
            <a:r>
              <a:rPr lang="en-US" dirty="0"/>
              <a:t>HRSN Infrastructure ($500M)</a:t>
            </a:r>
          </a:p>
        </p:txBody>
      </p:sp>
      <p:sp>
        <p:nvSpPr>
          <p:cNvPr id="3" name="Content Placeholder 2">
            <a:extLst>
              <a:ext uri="{FF2B5EF4-FFF2-40B4-BE49-F238E27FC236}">
                <a16:creationId xmlns:a16="http://schemas.microsoft.com/office/drawing/2014/main" id="{A1518317-660B-812C-BFC0-F125C396F87F}"/>
              </a:ext>
            </a:extLst>
          </p:cNvPr>
          <p:cNvSpPr>
            <a:spLocks noGrp="1"/>
          </p:cNvSpPr>
          <p:nvPr>
            <p:ph idx="1"/>
          </p:nvPr>
        </p:nvSpPr>
        <p:spPr/>
        <p:txBody>
          <a:bodyPr/>
          <a:lstStyle/>
          <a:p>
            <a:pPr marL="457200" indent="-457200">
              <a:buFont typeface="Arial" panose="020B0604020202020204" pitchFamily="34" charset="0"/>
              <a:buChar char="•"/>
            </a:pPr>
            <a:r>
              <a:rPr lang="en-US" dirty="0"/>
              <a:t>Establish Social Care Networks (SCNs) which will:</a:t>
            </a:r>
            <a:br>
              <a:rPr lang="en-US" dirty="0"/>
            </a:br>
            <a:endParaRPr lang="en-US" dirty="0"/>
          </a:p>
          <a:p>
            <a:pPr marL="1178963" lvl="1" indent="-342900">
              <a:lnSpc>
                <a:spcPct val="107000"/>
              </a:lnSpc>
              <a:spcBef>
                <a:spcPts val="0"/>
              </a:spcBef>
              <a:buFont typeface="Symbol" panose="05050102010706020507" pitchFamily="18" charset="2"/>
              <a:buChar char=""/>
            </a:pPr>
            <a:r>
              <a:rPr lang="en-US" sz="2800" dirty="0"/>
              <a:t>Provide HRSN screenings, referrals, and case management for those Medicaid beneficiaries receiving HRSN. </a:t>
            </a:r>
          </a:p>
          <a:p>
            <a:pPr marL="1178963" lvl="1" indent="-342900">
              <a:lnSpc>
                <a:spcPct val="107000"/>
              </a:lnSpc>
              <a:spcBef>
                <a:spcPts val="0"/>
              </a:spcBef>
              <a:buFont typeface="Symbol" panose="05050102010706020507" pitchFamily="18" charset="2"/>
              <a:buChar char=""/>
            </a:pPr>
            <a:r>
              <a:rPr lang="en-US" sz="2800" dirty="0"/>
              <a:t>Develop networks of providers for purposes of HRSN service delivery. </a:t>
            </a:r>
          </a:p>
          <a:p>
            <a:pPr marL="1178963" lvl="1" indent="-342900">
              <a:lnSpc>
                <a:spcPct val="107000"/>
              </a:lnSpc>
              <a:spcBef>
                <a:spcPts val="0"/>
              </a:spcBef>
              <a:spcAft>
                <a:spcPts val="800"/>
              </a:spcAft>
              <a:buFont typeface="Symbol" panose="05050102010706020507" pitchFamily="18" charset="2"/>
              <a:buChar char=""/>
            </a:pPr>
            <a:r>
              <a:rPr lang="en-US" sz="2800" dirty="0"/>
              <a:t>Contract with existing Medicaid managed care plans in order to integrate HRSN care delivery within existing Medicaid managed care delivery infrastructure</a:t>
            </a:r>
          </a:p>
          <a:p>
            <a:pPr marL="1293263" lvl="1" indent="-457200"/>
            <a:endParaRPr lang="en-US" dirty="0"/>
          </a:p>
        </p:txBody>
      </p:sp>
    </p:spTree>
    <p:extLst>
      <p:ext uri="{BB962C8B-B14F-4D97-AF65-F5344CB8AC3E}">
        <p14:creationId xmlns:p14="http://schemas.microsoft.com/office/powerpoint/2010/main" val="3100001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HANYSTheme2023">
  <a:themeElements>
    <a:clrScheme name="HANYS Colors">
      <a:dk1>
        <a:srgbClr val="202020"/>
      </a:dk1>
      <a:lt1>
        <a:sysClr val="window" lastClr="FFFFFF"/>
      </a:lt1>
      <a:dk2>
        <a:srgbClr val="1F497D"/>
      </a:dk2>
      <a:lt2>
        <a:srgbClr val="EEECE1"/>
      </a:lt2>
      <a:accent1>
        <a:srgbClr val="007953"/>
      </a:accent1>
      <a:accent2>
        <a:srgbClr val="F5B324"/>
      </a:accent2>
      <a:accent3>
        <a:srgbClr val="003E7E"/>
      </a:accent3>
      <a:accent4>
        <a:srgbClr val="8064A2"/>
      </a:accent4>
      <a:accent5>
        <a:srgbClr val="4BACC6"/>
      </a:accent5>
      <a:accent6>
        <a:srgbClr val="F79646"/>
      </a:accent6>
      <a:hlink>
        <a:srgbClr val="0000FF"/>
      </a:hlink>
      <a:folHlink>
        <a:srgbClr val="800080"/>
      </a:folHlink>
    </a:clrScheme>
    <a:fontScheme name="HANYS - Franklin Gothic">
      <a:majorFont>
        <a:latin typeface="Franklin Gothic Demi Cond"/>
        <a:ea typeface=""/>
        <a:cs typeface=""/>
      </a:majorFont>
      <a:minorFont>
        <a:latin typeface="Franklin Gothic Book"/>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ANYSTheme2023" id="{C8043D87-55C6-4F13-A731-407D58106EB0}" vid="{17D8BC68-6E0E-4909-A24F-64618D7AB92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LIHC theme</Template>
  <TotalTime>18986</TotalTime>
  <Words>2228</Words>
  <Application>Microsoft Office PowerPoint</Application>
  <PresentationFormat>Widescreen</PresentationFormat>
  <Paragraphs>317</Paragraphs>
  <Slides>36</Slides>
  <Notes>18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36</vt:i4>
      </vt:variant>
    </vt:vector>
  </HeadingPairs>
  <TitlesOfParts>
    <vt:vector size="54" baseType="lpstr">
      <vt:lpstr>Calibri</vt:lpstr>
      <vt:lpstr>Arial</vt:lpstr>
      <vt:lpstr>Franklin Gothic Medium Cond</vt:lpstr>
      <vt:lpstr>Calibri Light</vt:lpstr>
      <vt:lpstr>system-ui</vt:lpstr>
      <vt:lpstr>Helvetica</vt:lpstr>
      <vt:lpstr>Helvetica Neue</vt:lpstr>
      <vt:lpstr>Montserrat</vt:lpstr>
      <vt:lpstr>Franklin Gothic Book</vt:lpstr>
      <vt:lpstr>Wingdings</vt:lpstr>
      <vt:lpstr>Symbol</vt:lpstr>
      <vt:lpstr>Courier New</vt:lpstr>
      <vt:lpstr>Office Theme</vt:lpstr>
      <vt:lpstr>4_Suffolk Care Collaborative</vt:lpstr>
      <vt:lpstr>Suffolk Care Collaborative</vt:lpstr>
      <vt:lpstr>1_Suffolk Care Collaborative</vt:lpstr>
      <vt:lpstr>2_Suffolk Care Collaborative</vt:lpstr>
      <vt:lpstr>HANYSTheme2023</vt:lpstr>
      <vt:lpstr>PowerPoint Presentation</vt:lpstr>
      <vt:lpstr>PowerPoint Presentation</vt:lpstr>
      <vt:lpstr>PowerPoint Presentation</vt:lpstr>
      <vt:lpstr>PowerPoint Presentation</vt:lpstr>
      <vt:lpstr>1115 Waiver Approval Summary</vt:lpstr>
      <vt:lpstr>Overview</vt:lpstr>
      <vt:lpstr>Medicaid 1115 waiver funding summary</vt:lpstr>
      <vt:lpstr>Health Related Social Needs</vt:lpstr>
      <vt:lpstr>HRSN Infrastructure ($500M)</vt:lpstr>
      <vt:lpstr>SCN Regions and Funding</vt:lpstr>
      <vt:lpstr>The Social Care Network Ecosystem</vt:lpstr>
      <vt:lpstr>HRSN Services ($3.173B)</vt:lpstr>
      <vt:lpstr>Enhanced HRSN Service Examples</vt:lpstr>
      <vt:lpstr>Strengthen the Workforce ($694M)</vt:lpstr>
      <vt:lpstr>Workforce Programs Overview</vt:lpstr>
      <vt:lpstr>Strengthen the Workforce ($694M)</vt:lpstr>
      <vt:lpstr>Population Health</vt:lpstr>
      <vt:lpstr>HERO ($125M)</vt:lpstr>
      <vt:lpstr>Medicaid Global Budget Initiative ($2.2B)</vt:lpstr>
      <vt:lpstr>Global Budgeting</vt:lpstr>
      <vt:lpstr>Hospital Eligibility (for Incentive Funds) </vt:lpstr>
      <vt:lpstr>AHEAD Model Components</vt:lpstr>
      <vt:lpstr>AHEAD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Healthcare Association of New York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Brooke Oliveri</cp:lastModifiedBy>
  <cp:revision>476</cp:revision>
  <cp:lastPrinted>2023-03-29T18:06:42Z</cp:lastPrinted>
  <dcterms:created xsi:type="dcterms:W3CDTF">2018-02-13T19:49:59Z</dcterms:created>
  <dcterms:modified xsi:type="dcterms:W3CDTF">2024-04-19T18:33:51Z</dcterms:modified>
</cp:coreProperties>
</file>